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5" r:id="rId3"/>
    <p:sldId id="308" r:id="rId4"/>
    <p:sldId id="305" r:id="rId5"/>
    <p:sldId id="306" r:id="rId6"/>
    <p:sldId id="307" r:id="rId7"/>
    <p:sldId id="286" r:id="rId8"/>
    <p:sldId id="285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87" r:id="rId18"/>
    <p:sldId id="304" r:id="rId19"/>
    <p:sldId id="288" r:id="rId20"/>
    <p:sldId id="293" r:id="rId21"/>
    <p:sldId id="280" r:id="rId22"/>
    <p:sldId id="279" r:id="rId23"/>
  </p:sldIdLst>
  <p:sldSz cx="9144000" cy="6858000" type="screen4x3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1892" autoAdjust="0"/>
  </p:normalViewPr>
  <p:slideViewPr>
    <p:cSldViewPr snapToGrid="0" snapToObjects="1">
      <p:cViewPr varScale="1">
        <p:scale>
          <a:sx n="77" d="100"/>
          <a:sy n="77" d="100"/>
        </p:scale>
        <p:origin x="158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BD12-834D-45E2-9620-7C7E5804E6C1}" type="datetimeFigureOut">
              <a:rPr lang="en-ZA" smtClean="0"/>
              <a:t>2025/09/15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C2FCF-FD74-4FCE-9BBB-278C129E2A6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5438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21CB-E0DD-491F-AA9D-679A83884D19}" type="datetimeFigureOut">
              <a:rPr lang="en-ZA" smtClean="0"/>
              <a:t>2025/09/15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854EA-48B3-4C81-8FD5-70C66DC4821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507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75943-8682-4FFF-8CF8-13F6663D53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2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854EA-48B3-4C81-8FD5-70C66DC48219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525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Move to excel presentation – </a:t>
            </a:r>
            <a:r>
              <a:rPr lang="en-ZA" baseline="0" dirty="0"/>
              <a:t> sterile swabs used to swab high touch surface areas.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854EA-48B3-4C81-8FD5-70C66DC48219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1061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dirty="0"/>
              <a:t>Intensive cleaning of the surfaces,</a:t>
            </a:r>
            <a:r>
              <a:rPr lang="en-ZA" baseline="0" dirty="0"/>
              <a:t> hoods, thermocyclers with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10% hypochlorite solution</a:t>
            </a:r>
          </a:p>
          <a:p>
            <a:r>
              <a:rPr lang="en-ZA" baseline="0" dirty="0"/>
              <a:t>, pipettes, literally with everything with Bleach, handy any, 70% ethanol and </a:t>
            </a:r>
            <a:r>
              <a:rPr lang="en-ZA" baseline="0" dirty="0" err="1"/>
              <a:t>RNAse</a:t>
            </a:r>
            <a:r>
              <a:rPr lang="en-ZA" baseline="0" dirty="0"/>
              <a:t> away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854EA-48B3-4C81-8FD5-70C66DC48219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3114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54EA-48B3-4C81-8FD5-70C66DC48219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2371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854EA-48B3-4C81-8FD5-70C66DC48219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7227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5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6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8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5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20" y="2503097"/>
            <a:ext cx="8709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rgbClr val="A6CE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249" y="2119104"/>
            <a:ext cx="814950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en-US" sz="2400" b="1" dirty="0">
                <a:solidFill>
                  <a:srgbClr val="9BBB59">
                    <a:lumMod val="75000"/>
                  </a:srgbClr>
                </a:solidFill>
                <a:latin typeface="Arial" panose="020B0604020202020204" pitchFamily="34" charset="0"/>
                <a:ea typeface="Meiryo" charset="-128"/>
                <a:cs typeface="Arial" panose="020B0604020202020204" pitchFamily="34" charset="0"/>
              </a:rPr>
              <a:t>Quality management systems (QMS) for genomics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Respiratory Virus Genomics Workshop</a:t>
            </a:r>
            <a:endParaRPr lang="en-US" b="1" dirty="0" smtClean="0">
              <a:solidFill>
                <a:srgbClr val="9BBB59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en-US" b="1" dirty="0" smtClean="0">
              <a:solidFill>
                <a:srgbClr val="9BBB59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b="1" dirty="0" smtClean="0">
                <a:solidFill>
                  <a:srgbClr val="9BBB59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September 2025</a:t>
            </a:r>
            <a:endParaRPr lang="en-US" b="1" dirty="0">
              <a:solidFill>
                <a:srgbClr val="9BBB59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Ayanda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Nzimande</a:t>
            </a:r>
          </a:p>
          <a:p>
            <a:pPr lvl="0"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Centre for Respiratory Diseases and Meningitis (CRDM)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National Institute for Communicable Diseases (NICD)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of the National Health Laboratory Service (NHLS)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4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Johannesburg, South Africa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325" r="10919" b="11963"/>
          <a:stretch/>
        </p:blipFill>
        <p:spPr>
          <a:xfrm>
            <a:off x="259491" y="1495134"/>
            <a:ext cx="8625017" cy="4324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491" y="993669"/>
            <a:ext cx="286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Water run</a:t>
            </a:r>
            <a:endParaRPr lang="en-Z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2262447"/>
            <a:ext cx="767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swabbing</a:t>
            </a:r>
            <a:endParaRPr lang="en-ZA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5" y="996697"/>
            <a:ext cx="8854035" cy="56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1950720"/>
            <a:ext cx="767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Extensive environmental cleaning</a:t>
            </a:r>
            <a:endParaRPr lang="en-ZA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2" t="23928" r="10972" b="30234"/>
          <a:stretch/>
        </p:blipFill>
        <p:spPr>
          <a:xfrm>
            <a:off x="283925" y="1602739"/>
            <a:ext cx="8653849" cy="4961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491" y="993669"/>
            <a:ext cx="286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Repeat water run</a:t>
            </a:r>
            <a:endParaRPr lang="en-Z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77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to mitigate/prevent contamination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087" y="202031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Weekly water runs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UV lights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Unidirectional work-flow 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Sterile conditions (i.e. filtered tips, frequently changing gloves, using aliquots)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10% hypochlorite solution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70% ethanol</a:t>
            </a:r>
          </a:p>
        </p:txBody>
      </p:sp>
    </p:spTree>
    <p:extLst>
      <p:ext uri="{BB962C8B-B14F-4D97-AF65-F5344CB8AC3E}">
        <p14:creationId xmlns:p14="http://schemas.microsoft.com/office/powerpoint/2010/main" val="29473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2424"/>
            <a:ext cx="8229600" cy="635213"/>
          </a:xfrm>
        </p:spPr>
        <p:txBody>
          <a:bodyPr>
            <a:normAutofit/>
          </a:bodyPr>
          <a:lstStyle/>
          <a:p>
            <a:r>
              <a:rPr lang="en-US" sz="3200" b="1" dirty="0"/>
              <a:t>QC -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507691" cy="492660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Are there any signs of contamination?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2000" dirty="0"/>
              <a:t>Examine negative controls- if you detect SARS-CoV-2, this indicates contamination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Did the sequencing work? How is the coverage on positive controls?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These are supposed to have high coverage as they are known previously sequenced samples with high coverage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If coverage is low – might be an indication that sequencing did not go well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Check if samples are also low coverage – if not, might just be problem with the control itself </a:t>
            </a:r>
          </a:p>
        </p:txBody>
      </p:sp>
    </p:spTree>
    <p:extLst>
      <p:ext uri="{BB962C8B-B14F-4D97-AF65-F5344CB8AC3E}">
        <p14:creationId xmlns:p14="http://schemas.microsoft.com/office/powerpoint/2010/main" val="28251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4408" y="926789"/>
            <a:ext cx="51440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QC – Bioinformatics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endParaRPr lang="en-GB" sz="24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Negative controls </a:t>
            </a:r>
            <a:endParaRPr lang="en-ZA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D57861-451D-BB9A-3BEB-52CD50C34EAF}"/>
              </a:ext>
            </a:extLst>
          </p:cNvPr>
          <p:cNvSpPr/>
          <p:nvPr/>
        </p:nvSpPr>
        <p:spPr>
          <a:xfrm>
            <a:off x="195939" y="1548014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Copy raw data (fastq) from SCF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0A6A19-8CB4-5667-9B0A-644E9DDCCE4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403312" y="6157584"/>
            <a:ext cx="1060102" cy="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CFCD917-B853-A541-9819-5F2C623117CE}"/>
              </a:ext>
            </a:extLst>
          </p:cNvPr>
          <p:cNvSpPr/>
          <p:nvPr/>
        </p:nvSpPr>
        <p:spPr>
          <a:xfrm>
            <a:off x="168308" y="2854300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Upload to Exatype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B64A9-25CE-DB34-82BE-5DD10A6D7C68}"/>
              </a:ext>
            </a:extLst>
          </p:cNvPr>
          <p:cNvSpPr/>
          <p:nvPr/>
        </p:nvSpPr>
        <p:spPr>
          <a:xfrm>
            <a:off x="168308" y="4170500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Examine controls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FD275-C4DC-4D8A-8F4E-31D237176DC2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1680586" y="4497072"/>
            <a:ext cx="3129721" cy="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3C631A-E232-3537-194E-9235AB2E143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24447" y="2201157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9E7F000-49FC-3689-3472-811D07EC1593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1680586" y="4497072"/>
            <a:ext cx="3210448" cy="1660512"/>
          </a:xfrm>
          <a:prstGeom prst="bentConnector3">
            <a:avLst>
              <a:gd name="adj1" fmla="val 4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BFFE764-1874-5A98-CB38-3B8F21770E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1680586" y="2956590"/>
            <a:ext cx="3129712" cy="1540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CCB7E50-201F-C6B4-A2A7-FAD63B78D486}"/>
              </a:ext>
            </a:extLst>
          </p:cNvPr>
          <p:cNvSpPr/>
          <p:nvPr/>
        </p:nvSpPr>
        <p:spPr>
          <a:xfrm>
            <a:off x="4810298" y="2630018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Pass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859D7F-CDDB-7F83-DE8E-DAD155733D34}"/>
              </a:ext>
            </a:extLst>
          </p:cNvPr>
          <p:cNvSpPr/>
          <p:nvPr/>
        </p:nvSpPr>
        <p:spPr>
          <a:xfrm>
            <a:off x="4810307" y="4175114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Stringent manual inspection (</a:t>
            </a:r>
            <a:r>
              <a:rPr lang="en-GB" sz="1400" dirty="0" err="1">
                <a:solidFill>
                  <a:schemeClr val="tx1"/>
                </a:solidFill>
              </a:rPr>
              <a:t>Nexclade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093635-31AC-3824-F587-0387C3A8B47C}"/>
              </a:ext>
            </a:extLst>
          </p:cNvPr>
          <p:cNvSpPr/>
          <p:nvPr/>
        </p:nvSpPr>
        <p:spPr>
          <a:xfrm>
            <a:off x="4891034" y="5831012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Disregard results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683FA3-2B85-4626-6444-196ED7F54287}"/>
              </a:ext>
            </a:extLst>
          </p:cNvPr>
          <p:cNvSpPr/>
          <p:nvPr/>
        </p:nvSpPr>
        <p:spPr>
          <a:xfrm>
            <a:off x="7463414" y="5833980"/>
            <a:ext cx="1512278" cy="6531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Resequence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DF8BB1-6D49-B6A1-07BB-D4746004DE8C}"/>
              </a:ext>
            </a:extLst>
          </p:cNvPr>
          <p:cNvCxnSpPr>
            <a:cxnSpLocks/>
          </p:cNvCxnSpPr>
          <p:nvPr/>
        </p:nvCxnSpPr>
        <p:spPr>
          <a:xfrm>
            <a:off x="924447" y="3507443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9A73EF4-A054-19DF-F286-6818E3561F09}"/>
              </a:ext>
            </a:extLst>
          </p:cNvPr>
          <p:cNvSpPr txBox="1"/>
          <p:nvPr/>
        </p:nvSpPr>
        <p:spPr>
          <a:xfrm>
            <a:off x="3381622" y="6119709"/>
            <a:ext cx="14315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Negative control </a:t>
            </a:r>
          </a:p>
          <a:p>
            <a:r>
              <a:rPr lang="en-GB" sz="1400" dirty="0"/>
              <a:t>≥ 60% coverage</a:t>
            </a:r>
          </a:p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A2F9E0-79FD-1F1F-3488-C09DE83D7510}"/>
              </a:ext>
            </a:extLst>
          </p:cNvPr>
          <p:cNvSpPr txBox="1"/>
          <p:nvPr/>
        </p:nvSpPr>
        <p:spPr>
          <a:xfrm>
            <a:off x="3338405" y="3978323"/>
            <a:ext cx="1512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Negative control 10-60% coverage</a:t>
            </a:r>
          </a:p>
          <a:p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9325A8-5E9F-DC11-EDAE-18FC6468642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566436" y="3283161"/>
            <a:ext cx="1" cy="88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B3EF6D1-A96E-F88F-9577-CCF6F25FD719}"/>
              </a:ext>
            </a:extLst>
          </p:cNvPr>
          <p:cNvSpPr txBox="1"/>
          <p:nvPr/>
        </p:nvSpPr>
        <p:spPr>
          <a:xfrm>
            <a:off x="5647173" y="3640047"/>
            <a:ext cx="214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sign of contamination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6E38B7-E21E-AD41-167A-9964C830364C}"/>
              </a:ext>
            </a:extLst>
          </p:cNvPr>
          <p:cNvCxnSpPr>
            <a:cxnSpLocks/>
          </p:cNvCxnSpPr>
          <p:nvPr/>
        </p:nvCxnSpPr>
        <p:spPr>
          <a:xfrm>
            <a:off x="5546178" y="4828257"/>
            <a:ext cx="0" cy="100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C4083E0-03E2-DDBA-FD89-4FB5706F9205}"/>
              </a:ext>
            </a:extLst>
          </p:cNvPr>
          <p:cNvSpPr txBox="1"/>
          <p:nvPr/>
        </p:nvSpPr>
        <p:spPr>
          <a:xfrm>
            <a:off x="5586885" y="5185143"/>
            <a:ext cx="2391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Evidence of contamination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84EC66-015D-52D3-D55A-B35A6375A7B0}"/>
              </a:ext>
            </a:extLst>
          </p:cNvPr>
          <p:cNvSpPr txBox="1"/>
          <p:nvPr/>
        </p:nvSpPr>
        <p:spPr>
          <a:xfrm>
            <a:off x="3338405" y="2454190"/>
            <a:ext cx="14315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Negative control &lt; 10% coverage 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507530" y="1548014"/>
            <a:ext cx="9427" cy="52015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94408" y="926789"/>
            <a:ext cx="51440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QC – Bioinformatics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endParaRPr lang="en-GB" sz="24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Positive controls </a:t>
            </a:r>
            <a:endParaRPr lang="en-ZA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D57861-451D-BB9A-3BEB-52CD50C34EAF}"/>
              </a:ext>
            </a:extLst>
          </p:cNvPr>
          <p:cNvSpPr/>
          <p:nvPr/>
        </p:nvSpPr>
        <p:spPr>
          <a:xfrm>
            <a:off x="195939" y="1548014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Copy raw data (fastq) from SCF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FCD917-B853-A541-9819-5F2C623117CE}"/>
              </a:ext>
            </a:extLst>
          </p:cNvPr>
          <p:cNvSpPr/>
          <p:nvPr/>
        </p:nvSpPr>
        <p:spPr>
          <a:xfrm>
            <a:off x="168308" y="2854300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Upload to Exatype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B64A9-25CE-DB34-82BE-5DD10A6D7C68}"/>
              </a:ext>
            </a:extLst>
          </p:cNvPr>
          <p:cNvSpPr/>
          <p:nvPr/>
        </p:nvSpPr>
        <p:spPr>
          <a:xfrm>
            <a:off x="168308" y="4170500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Examine controls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FD275-C4DC-4D8A-8F4E-31D237176DC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80586" y="4497072"/>
            <a:ext cx="3129721" cy="4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3C631A-E232-3537-194E-9235AB2E143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24447" y="2201157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9E7F000-49FC-3689-3472-811D07EC1593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1680586" y="4497072"/>
            <a:ext cx="3210448" cy="1660512"/>
          </a:xfrm>
          <a:prstGeom prst="bentConnector3">
            <a:avLst>
              <a:gd name="adj1" fmla="val 487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BFFE764-1874-5A98-CB38-3B8F21770E65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1680586" y="2956590"/>
            <a:ext cx="3129712" cy="15404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CCB7E50-201F-C6B4-A2A7-FAD63B78D486}"/>
              </a:ext>
            </a:extLst>
          </p:cNvPr>
          <p:cNvSpPr/>
          <p:nvPr/>
        </p:nvSpPr>
        <p:spPr>
          <a:xfrm>
            <a:off x="4810298" y="2630018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Pass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859D7F-CDDB-7F83-DE8E-DAD155733D34}"/>
              </a:ext>
            </a:extLst>
          </p:cNvPr>
          <p:cNvSpPr/>
          <p:nvPr/>
        </p:nvSpPr>
        <p:spPr>
          <a:xfrm>
            <a:off x="4810307" y="4175114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Examine samples in the plate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093635-31AC-3824-F587-0387C3A8B47C}"/>
              </a:ext>
            </a:extLst>
          </p:cNvPr>
          <p:cNvSpPr/>
          <p:nvPr/>
        </p:nvSpPr>
        <p:spPr>
          <a:xfrm>
            <a:off x="4891034" y="5831012"/>
            <a:ext cx="1512278" cy="6531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Discard and log a non-conformance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683FA3-2B85-4626-6444-196ED7F54287}"/>
              </a:ext>
            </a:extLst>
          </p:cNvPr>
          <p:cNvSpPr/>
          <p:nvPr/>
        </p:nvSpPr>
        <p:spPr>
          <a:xfrm>
            <a:off x="7547708" y="5224504"/>
            <a:ext cx="1512278" cy="6531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Sequencing failure</a:t>
            </a:r>
          </a:p>
          <a:p>
            <a:pPr algn="ctr"/>
            <a:r>
              <a:rPr lang="en-GB" sz="1400" dirty="0" err="1">
                <a:solidFill>
                  <a:schemeClr val="tx1"/>
                </a:solidFill>
              </a:rPr>
              <a:t>Resequence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DF8BB1-6D49-B6A1-07BB-D4746004DE8C}"/>
              </a:ext>
            </a:extLst>
          </p:cNvPr>
          <p:cNvCxnSpPr>
            <a:cxnSpLocks/>
          </p:cNvCxnSpPr>
          <p:nvPr/>
        </p:nvCxnSpPr>
        <p:spPr>
          <a:xfrm>
            <a:off x="924447" y="3507443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9A73EF4-A054-19DF-F286-6818E3561F09}"/>
              </a:ext>
            </a:extLst>
          </p:cNvPr>
          <p:cNvSpPr txBox="1"/>
          <p:nvPr/>
        </p:nvSpPr>
        <p:spPr>
          <a:xfrm>
            <a:off x="3285810" y="6119709"/>
            <a:ext cx="1461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Does not match original assignment</a:t>
            </a:r>
          </a:p>
          <a:p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A2F9E0-79FD-1F1F-3488-C09DE83D7510}"/>
              </a:ext>
            </a:extLst>
          </p:cNvPr>
          <p:cNvSpPr txBox="1"/>
          <p:nvPr/>
        </p:nvSpPr>
        <p:spPr>
          <a:xfrm>
            <a:off x="3338405" y="3978323"/>
            <a:ext cx="151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Positive control is </a:t>
            </a:r>
          </a:p>
          <a:p>
            <a:r>
              <a:rPr lang="en-GB" sz="1400" dirty="0"/>
              <a:t>low coverage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4083E0-03E2-DDBA-FD89-4FB5706F9205}"/>
              </a:ext>
            </a:extLst>
          </p:cNvPr>
          <p:cNvSpPr txBox="1"/>
          <p:nvPr/>
        </p:nvSpPr>
        <p:spPr>
          <a:xfrm>
            <a:off x="6085396" y="3455263"/>
            <a:ext cx="101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Samples are high coverage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84EC66-015D-52D3-D55A-B35A6375A7B0}"/>
              </a:ext>
            </a:extLst>
          </p:cNvPr>
          <p:cNvSpPr txBox="1"/>
          <p:nvPr/>
        </p:nvSpPr>
        <p:spPr>
          <a:xfrm>
            <a:off x="3338405" y="2454190"/>
            <a:ext cx="14315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Positive control is high coverage 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507530" y="1548014"/>
            <a:ext cx="9427" cy="520157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4683FA3-2B85-4626-6444-196ED7F54287}"/>
              </a:ext>
            </a:extLst>
          </p:cNvPr>
          <p:cNvSpPr/>
          <p:nvPr/>
        </p:nvSpPr>
        <p:spPr>
          <a:xfrm>
            <a:off x="7506987" y="3195114"/>
            <a:ext cx="1512278" cy="6531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</a:rPr>
              <a:t>Analyze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BFFE764-1874-5A98-CB38-3B8F21770E6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322585" y="3512813"/>
            <a:ext cx="1184402" cy="9888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9E7F000-49FC-3689-3472-811D07EC159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6322585" y="4501686"/>
            <a:ext cx="1225123" cy="10493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4083E0-03E2-DDBA-FD89-4FB5706F9205}"/>
              </a:ext>
            </a:extLst>
          </p:cNvPr>
          <p:cNvSpPr txBox="1"/>
          <p:nvPr/>
        </p:nvSpPr>
        <p:spPr>
          <a:xfrm>
            <a:off x="6116157" y="4913778"/>
            <a:ext cx="10182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Samples are low  coverage</a:t>
            </a:r>
          </a:p>
        </p:txBody>
      </p:sp>
    </p:spTree>
    <p:extLst>
      <p:ext uri="{BB962C8B-B14F-4D97-AF65-F5344CB8AC3E}">
        <p14:creationId xmlns:p14="http://schemas.microsoft.com/office/powerpoint/2010/main" val="89131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11426-08B2-4279-14B8-AB1BDC903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" t="23575" r="41716" b="12245"/>
          <a:stretch/>
        </p:blipFill>
        <p:spPr>
          <a:xfrm>
            <a:off x="254524" y="1738527"/>
            <a:ext cx="6896480" cy="502520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513531" y="1"/>
            <a:ext cx="2620853" cy="1738526"/>
            <a:chOff x="122158" y="5119473"/>
            <a:chExt cx="2525990" cy="17385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670" y="5358818"/>
              <a:ext cx="2412478" cy="1499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2158" y="5119473"/>
              <a:ext cx="1489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Interpretation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6499" y="952107"/>
            <a:ext cx="6004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Examining controls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67876" y="1887532"/>
            <a:ext cx="1866508" cy="1121790"/>
            <a:chOff x="7190199" y="1887532"/>
            <a:chExt cx="1866508" cy="1121790"/>
          </a:xfrm>
        </p:grpSpPr>
        <p:sp>
          <p:nvSpPr>
            <p:cNvPr id="9" name="Right Brace 8"/>
            <p:cNvSpPr/>
            <p:nvPr/>
          </p:nvSpPr>
          <p:spPr>
            <a:xfrm>
              <a:off x="7190199" y="1887532"/>
              <a:ext cx="179110" cy="11217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16443" y="2032928"/>
              <a:ext cx="1640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/>
                <a:t>Neg controls clean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 err="1"/>
                <a:t>Pos</a:t>
              </a:r>
              <a:r>
                <a:rPr lang="en-US" sz="1200" dirty="0"/>
                <a:t> controls high coverage 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00B050"/>
                  </a:solidFill>
                </a:rPr>
                <a:t>QC pass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67876" y="5563403"/>
            <a:ext cx="1989247" cy="1200329"/>
            <a:chOff x="7190199" y="1885098"/>
            <a:chExt cx="1605932" cy="1200329"/>
          </a:xfrm>
        </p:grpSpPr>
        <p:sp>
          <p:nvSpPr>
            <p:cNvPr id="14" name="Right Brace 13"/>
            <p:cNvSpPr/>
            <p:nvPr/>
          </p:nvSpPr>
          <p:spPr>
            <a:xfrm>
              <a:off x="7190199" y="1887532"/>
              <a:ext cx="179110" cy="11217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34796" y="1885098"/>
              <a:ext cx="14613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/>
                <a:t>Amplification neg control contaminated (&gt;60% coverage)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/>
                <a:t>Lib </a:t>
              </a:r>
              <a:r>
                <a:rPr lang="en-US" sz="1200" dirty="0" err="1"/>
                <a:t>pos</a:t>
              </a:r>
              <a:r>
                <a:rPr lang="en-US" sz="1200" dirty="0"/>
                <a:t> does not match original assignment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FF0000"/>
                  </a:solidFill>
                </a:rPr>
                <a:t>Discard plate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67876" y="4392200"/>
            <a:ext cx="1866508" cy="1121790"/>
            <a:chOff x="7190199" y="1887532"/>
            <a:chExt cx="1866508" cy="1121790"/>
          </a:xfrm>
        </p:grpSpPr>
        <p:sp>
          <p:nvSpPr>
            <p:cNvPr id="17" name="Right Brace 16"/>
            <p:cNvSpPr/>
            <p:nvPr/>
          </p:nvSpPr>
          <p:spPr>
            <a:xfrm>
              <a:off x="7190199" y="1887532"/>
              <a:ext cx="179110" cy="11217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16443" y="2032928"/>
              <a:ext cx="1640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/>
                <a:t>Neg controls clean 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 err="1"/>
                <a:t>Pos</a:t>
              </a:r>
              <a:r>
                <a:rPr lang="en-US" sz="1200" dirty="0"/>
                <a:t> controls high coverage 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00B050"/>
                  </a:solidFill>
                </a:rPr>
                <a:t>QC pass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67876" y="3169258"/>
            <a:ext cx="1866508" cy="1121790"/>
            <a:chOff x="7190199" y="1887532"/>
            <a:chExt cx="1866508" cy="1121790"/>
          </a:xfrm>
        </p:grpSpPr>
        <p:sp>
          <p:nvSpPr>
            <p:cNvPr id="20" name="Right Brace 19"/>
            <p:cNvSpPr/>
            <p:nvPr/>
          </p:nvSpPr>
          <p:spPr>
            <a:xfrm>
              <a:off x="7190199" y="1887532"/>
              <a:ext cx="179110" cy="11217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16443" y="2032928"/>
              <a:ext cx="16402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/>
                <a:t>Lib neg control contaminated (&gt;60% coverage)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FF0000"/>
                  </a:solidFill>
                </a:rPr>
                <a:t>Discard 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8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75" y="47306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Overview: Wet lab sequencing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8" name="Picture 10" descr="Frontiers | Rapid Genomic Characterization of SARS-CoV-2 by Direct  Amplicon-Based Sequencing Through Comparison of MinION and Illumina  iSeq100TM System | Microbiology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" t="21543" r="81107" b="52530"/>
          <a:stretch/>
        </p:blipFill>
        <p:spPr bwMode="auto">
          <a:xfrm>
            <a:off x="479719" y="2085692"/>
            <a:ext cx="1170681" cy="109141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Frontiers | Rapid Genomic Characterization of SARS-CoV-2 by Direct  Amplicon-Based Sequencing Through Comparison of MinION and Illumina  iSeq100TM System | Microbiolog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23606" r="30643" b="51191"/>
          <a:stretch/>
        </p:blipFill>
        <p:spPr bwMode="auto">
          <a:xfrm>
            <a:off x="2139635" y="2100948"/>
            <a:ext cx="1984088" cy="107616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rontiers | Rapid Genomic Characterization of SARS-CoV-2 by Direct  Amplicon-Based Sequencing Through Comparison of MinION and Illumina  iSeq100TM System | Microbiolog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6" t="28860" r="1078" b="45885"/>
          <a:stretch/>
        </p:blipFill>
        <p:spPr bwMode="auto">
          <a:xfrm>
            <a:off x="4746256" y="2085692"/>
            <a:ext cx="1711270" cy="11092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Frontiers | Rapid Genomic Characterization of SARS-CoV-2 by Direct  Amplicon-Based Sequencing Through Comparison of MinION and Illumina  iSeq100TM System | Microbiolog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38" r="86114" b="421"/>
          <a:stretch/>
        </p:blipFill>
        <p:spPr bwMode="auto">
          <a:xfrm>
            <a:off x="7017851" y="2089117"/>
            <a:ext cx="1245583" cy="108799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503" y="3264452"/>
            <a:ext cx="1165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SARS/ influenza/ RSV </a:t>
            </a:r>
            <a:r>
              <a:rPr lang="en-US" sz="1100" dirty="0"/>
              <a:t>PCR</a:t>
            </a:r>
            <a:r>
              <a:rPr lang="en-US" sz="1100" baseline="30000" dirty="0"/>
              <a:t>+</a:t>
            </a:r>
            <a:r>
              <a:rPr lang="en-US" sz="1100" dirty="0"/>
              <a:t> respiratory specimen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6775" y="3252953"/>
            <a:ext cx="176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Automated </a:t>
            </a:r>
            <a:r>
              <a:rPr lang="en-US" sz="1100" dirty="0" smtClean="0"/>
              <a:t>extraction</a:t>
            </a:r>
            <a:endParaRPr lang="en-US" sz="1100" dirty="0"/>
          </a:p>
          <a:p>
            <a:pPr algn="ctr"/>
            <a:r>
              <a:rPr lang="en-US" sz="900" dirty="0"/>
              <a:t>Using the </a:t>
            </a:r>
            <a:r>
              <a:rPr lang="en-US" sz="900" dirty="0" smtClean="0"/>
              <a:t>Chemagic 360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4634329" y="3216439"/>
            <a:ext cx="1769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RNA- cDNA </a:t>
            </a:r>
            <a:r>
              <a:rPr lang="en-US" sz="1100" dirty="0"/>
              <a:t>synthesis and tiling </a:t>
            </a:r>
            <a:r>
              <a:rPr lang="en-US" sz="1100" dirty="0" smtClean="0"/>
              <a:t>PCR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457526" y="3240265"/>
            <a:ext cx="2435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Library </a:t>
            </a:r>
            <a:r>
              <a:rPr lang="en-US" sz="1100" dirty="0" smtClean="0"/>
              <a:t>preparation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4525288" y="5381772"/>
            <a:ext cx="176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Sequencing</a:t>
            </a:r>
          </a:p>
          <a:p>
            <a:pPr algn="ctr"/>
            <a:r>
              <a:rPr lang="en-US" sz="900" dirty="0"/>
              <a:t>Illumina </a:t>
            </a:r>
            <a:r>
              <a:rPr lang="en-US" sz="900" dirty="0" smtClean="0"/>
              <a:t>NextSeq 1000/2000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5093285" y="6176645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Figure adapted from </a:t>
            </a:r>
            <a:r>
              <a:rPr lang="en-US" sz="1050" dirty="0" err="1"/>
              <a:t>Hourdel</a:t>
            </a:r>
            <a:r>
              <a:rPr lang="en-US" sz="1050" dirty="0"/>
              <a:t> et al, Frontiers in Microbiology, 2020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5925" y="4154550"/>
            <a:ext cx="1581017" cy="1166514"/>
          </a:xfrm>
          <a:prstGeom prst="rect">
            <a:avLst/>
          </a:prstGeom>
          <a:ln w="1905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3" name="Straight Arrow Connector 22"/>
          <p:cNvCxnSpPr/>
          <p:nvPr/>
        </p:nvCxnSpPr>
        <p:spPr>
          <a:xfrm flipV="1">
            <a:off x="1715052" y="2525685"/>
            <a:ext cx="3261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31360" y="2529838"/>
            <a:ext cx="359115" cy="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75499" y="2525686"/>
            <a:ext cx="3261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Used AGILENT 4200 TAPESTATION for Sale in Pleasanton, Californi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8162" r="-100" b="18458"/>
          <a:stretch/>
        </p:blipFill>
        <p:spPr bwMode="auto">
          <a:xfrm>
            <a:off x="6864734" y="4060470"/>
            <a:ext cx="1780502" cy="129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927860" y="5353202"/>
            <a:ext cx="1769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Library quantification &amp; QC </a:t>
            </a:r>
            <a:endParaRPr lang="en-US" sz="1100" dirty="0"/>
          </a:p>
          <a:p>
            <a:pPr algn="ctr"/>
            <a:r>
              <a:rPr lang="en-US" sz="900" dirty="0" smtClean="0"/>
              <a:t>Tapestation 4200</a:t>
            </a:r>
            <a:endParaRPr lang="en-US" sz="9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469110" y="4673652"/>
            <a:ext cx="3013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86076" y="4482222"/>
            <a:ext cx="133360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Data analysis</a:t>
            </a:r>
            <a:endParaRPr lang="en-US" sz="90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289171" y="4613028"/>
            <a:ext cx="3013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12763" y="3613064"/>
            <a:ext cx="0" cy="363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99"/>
    </mc:Choice>
    <mc:Fallback xmlns="">
      <p:transition spd="slow" advTm="16689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941" x="728663" y="3924300"/>
          <p14:tracePt t="4380" x="714375" y="3895725"/>
          <p14:tracePt t="4386" x="676275" y="3852863"/>
          <p14:tracePt t="4394" x="647700" y="3814763"/>
          <p14:tracePt t="4407" x="581025" y="3743325"/>
          <p14:tracePt t="4441" x="423863" y="3586163"/>
          <p14:tracePt t="4475" x="342900" y="3471863"/>
          <p14:tracePt t="4508" x="276225" y="3309938"/>
          <p14:tracePt t="4525" x="247650" y="3186113"/>
          <p14:tracePt t="4541" x="242888" y="3148013"/>
          <p14:tracePt t="4557" x="242888" y="3128963"/>
          <p14:tracePt t="4590" x="242888" y="3119438"/>
          <p14:tracePt t="4637" x="242888" y="3114675"/>
          <p14:tracePt t="4645" x="242888" y="3109913"/>
          <p14:tracePt t="4656" x="242888" y="3100388"/>
          <p14:tracePt t="4673" x="242888" y="3095625"/>
          <p14:tracePt t="24144" x="257175" y="3100388"/>
          <p14:tracePt t="24150" x="290513" y="3114675"/>
          <p14:tracePt t="24157" x="328613" y="3133725"/>
          <p14:tracePt t="24169" x="366713" y="3162300"/>
          <p14:tracePt t="24186" x="490538" y="3286125"/>
          <p14:tracePt t="24203" x="581025" y="3371850"/>
          <p14:tracePt t="24236" x="885825" y="3590925"/>
          <p14:tracePt t="24269" x="1157288" y="3762375"/>
          <p14:tracePt t="24304" x="1447800" y="3810000"/>
          <p14:tracePt t="24321" x="1566863" y="3810000"/>
          <p14:tracePt t="24337" x="1752600" y="3795713"/>
          <p14:tracePt t="24353" x="1895475" y="3781425"/>
          <p14:tracePt t="24371" x="2024063" y="3762375"/>
          <p14:tracePt t="24386" x="2219325" y="3709988"/>
          <p14:tracePt t="24403" x="2362200" y="3667125"/>
          <p14:tracePt t="24420" x="2471738" y="3633788"/>
          <p14:tracePt t="24436" x="2619375" y="3590925"/>
          <p14:tracePt t="24452" x="2695575" y="3571875"/>
          <p14:tracePt t="24469" x="2767013" y="3552825"/>
          <p14:tracePt t="24486" x="2800350" y="3533775"/>
          <p14:tracePt t="24505" x="2828925" y="3514725"/>
          <p14:tracePt t="24519" x="2919413" y="3390900"/>
          <p14:tracePt t="24535" x="2957513" y="3290888"/>
          <p14:tracePt t="24552" x="2986088" y="3195638"/>
          <p14:tracePt t="24569" x="3043238" y="3033713"/>
          <p14:tracePt t="24585" x="3081338" y="2914650"/>
          <p14:tracePt t="24602" x="3100388" y="2795588"/>
          <p14:tracePt t="24619" x="3109913" y="2719388"/>
          <p14:tracePt t="24636" x="3119438" y="2647950"/>
          <p14:tracePt t="24652" x="3105150" y="2514600"/>
          <p14:tracePt t="24669" x="3081338" y="2433638"/>
          <p14:tracePt t="24685" x="2986088" y="2228850"/>
          <p14:tracePt t="24702" x="2928938" y="2147888"/>
          <p14:tracePt t="24720" x="2847975" y="2038350"/>
          <p14:tracePt t="24735" x="2776538" y="1952625"/>
          <p14:tracePt t="24752" x="2705100" y="1862138"/>
          <p14:tracePt t="24770" x="2581275" y="1762125"/>
          <p14:tracePt t="24786" x="2486025" y="1666875"/>
          <p14:tracePt t="24803" x="2352675" y="1519238"/>
          <p14:tracePt t="24819" x="2290763" y="1462088"/>
          <p14:tracePt t="24836" x="2214563" y="1404938"/>
          <p14:tracePt t="24852" x="2138363" y="1347788"/>
          <p14:tracePt t="24869" x="2081213" y="1285875"/>
          <p14:tracePt t="24886" x="2005013" y="1219200"/>
          <p14:tracePt t="24902" x="1957388" y="1181100"/>
          <p14:tracePt t="24918" x="1900238" y="1157288"/>
          <p14:tracePt t="24935" x="1824038" y="1123950"/>
          <p14:tracePt t="24952" x="1776413" y="1114425"/>
          <p14:tracePt t="24970" x="1685925" y="1104900"/>
          <p14:tracePt t="24985" x="1624013" y="1104900"/>
          <p14:tracePt t="25002" x="1557338" y="1104900"/>
          <p14:tracePt t="25019" x="1495425" y="1114425"/>
          <p14:tracePt t="25036" x="1457325" y="1143000"/>
          <p14:tracePt t="25052" x="1395413" y="1162050"/>
          <p14:tracePt t="25068" x="1309688" y="1219200"/>
          <p14:tracePt t="25086" x="1262063" y="1257300"/>
          <p14:tracePt t="25104" x="1214438" y="1295400"/>
          <p14:tracePt t="25118" x="1181100" y="1323975"/>
          <p14:tracePt t="25135" x="1138238" y="1357313"/>
          <p14:tracePt t="25151" x="1014413" y="1509713"/>
          <p14:tracePt t="25168" x="947738" y="1628775"/>
          <p14:tracePt t="25185" x="885825" y="1719263"/>
          <p14:tracePt t="25201" x="819150" y="1862138"/>
          <p14:tracePt t="25218" x="781050" y="1966913"/>
          <p14:tracePt t="25235" x="742950" y="2133600"/>
          <p14:tracePt t="25251" x="728663" y="2276475"/>
          <p14:tracePt t="25269" x="728663" y="2395538"/>
          <p14:tracePt t="25286" x="733425" y="2500313"/>
          <p14:tracePt t="25303" x="752475" y="2628900"/>
          <p14:tracePt t="25319" x="790575" y="2747963"/>
          <p14:tracePt t="25336" x="852488" y="2876550"/>
          <p14:tracePt t="25354" x="933450" y="3067050"/>
          <p14:tracePt t="25368" x="957263" y="3119438"/>
          <p14:tracePt t="25385" x="1038225" y="3224213"/>
          <p14:tracePt t="25401" x="1133475" y="3405188"/>
          <p14:tracePt t="25418" x="1162050" y="3462338"/>
          <p14:tracePt t="25435" x="1266825" y="3557588"/>
          <p14:tracePt t="25451" x="1338263" y="3624263"/>
          <p14:tracePt t="25468" x="1395413" y="3676650"/>
          <p14:tracePt t="25484" x="1524000" y="3752850"/>
          <p14:tracePt t="25501" x="1638300" y="3790950"/>
          <p14:tracePt t="25520" x="1795463" y="3800475"/>
          <p14:tracePt t="25535" x="1919288" y="3800475"/>
          <p14:tracePt t="25552" x="2062163" y="3795713"/>
          <p14:tracePt t="25570" x="2243138" y="3743325"/>
          <p14:tracePt t="25584" x="2357438" y="3676650"/>
          <p14:tracePt t="25603" x="2476500" y="3605213"/>
          <p14:tracePt t="25618" x="2605088" y="3490913"/>
          <p14:tracePt t="25636" x="2700338" y="3395663"/>
          <p14:tracePt t="25651" x="2805113" y="3228975"/>
          <p14:tracePt t="25668" x="2852738" y="3152775"/>
          <p14:tracePt t="25684" x="2900363" y="3048000"/>
          <p14:tracePt t="25701" x="2938463" y="2881313"/>
          <p14:tracePt t="25718" x="2952750" y="2781300"/>
          <p14:tracePt t="25734" x="2967038" y="2652713"/>
          <p14:tracePt t="25751" x="2971800" y="2500313"/>
          <p14:tracePt t="25769" x="2967038" y="2419350"/>
          <p14:tracePt t="25785" x="2928938" y="2262188"/>
          <p14:tracePt t="25803" x="2890838" y="2147888"/>
          <p14:tracePt t="25819" x="2790825" y="1966913"/>
          <p14:tracePt t="25834" x="2724150" y="1852613"/>
          <p14:tracePt t="25851" x="2676525" y="1790700"/>
          <p14:tracePt t="25867" x="2628900" y="1724025"/>
          <p14:tracePt t="25884" x="2552700" y="1662113"/>
          <p14:tracePt t="25902" x="2428875" y="1562100"/>
          <p14:tracePt t="25917" x="2357438" y="1500188"/>
          <p14:tracePt t="25934" x="2286000" y="1447800"/>
          <p14:tracePt t="25951" x="2147888" y="1381125"/>
          <p14:tracePt t="25967" x="2047875" y="1352550"/>
          <p14:tracePt t="25985" x="1952625" y="1347788"/>
          <p14:tracePt t="26001" x="1881188" y="1347788"/>
          <p14:tracePt t="26017" x="1804988" y="1347788"/>
          <p14:tracePt t="26035" x="1676400" y="1362075"/>
          <p14:tracePt t="26052" x="1624013" y="1371600"/>
          <p14:tracePt t="26069" x="1562100" y="1385888"/>
          <p14:tracePt t="26084" x="1485900" y="1419225"/>
          <p14:tracePt t="26101" x="1438275" y="1443038"/>
          <p14:tracePt t="26118" x="1366838" y="1509713"/>
          <p14:tracePt t="26134" x="1319213" y="1557338"/>
          <p14:tracePt t="26150" x="1281113" y="1600200"/>
          <p14:tracePt t="26167" x="1204913" y="1676400"/>
          <p14:tracePt t="26184" x="1114425" y="1766888"/>
          <p14:tracePt t="26200" x="1009650" y="1933575"/>
          <p14:tracePt t="26217" x="952500" y="2009775"/>
          <p14:tracePt t="26234" x="885825" y="2162175"/>
          <p14:tracePt t="26250" x="847725" y="2338388"/>
          <p14:tracePt t="26268" x="842963" y="2419350"/>
          <p14:tracePt t="26285" x="857250" y="2638425"/>
          <p14:tracePt t="26301" x="866775" y="2705100"/>
          <p14:tracePt t="26319" x="890588" y="2767013"/>
          <p14:tracePt t="26335" x="985838" y="2943225"/>
          <p14:tracePt t="26352" x="1033463" y="3019425"/>
          <p14:tracePt t="26367" x="1085850" y="3076575"/>
          <p14:tracePt t="26384" x="1185863" y="3186113"/>
          <p14:tracePt t="26400" x="1243013" y="3290888"/>
          <p14:tracePt t="26417" x="1281113" y="3352800"/>
          <p14:tracePt t="26434" x="1347788" y="3405188"/>
          <p14:tracePt t="26451" x="1433513" y="3462338"/>
          <p14:tracePt t="26467" x="1485900" y="3486150"/>
          <p14:tracePt t="26483" x="1547813" y="3524250"/>
          <p14:tracePt t="26500" x="1666875" y="3562350"/>
          <p14:tracePt t="26517" x="1757363" y="3586163"/>
          <p14:tracePt t="26535" x="1852613" y="3605213"/>
          <p14:tracePt t="26551" x="1924050" y="3605213"/>
          <p14:tracePt t="26568" x="1995488" y="3605213"/>
          <p14:tracePt t="26584" x="2114550" y="3557588"/>
          <p14:tracePt t="26601" x="2181225" y="3514725"/>
          <p14:tracePt t="26619" x="2290763" y="3419475"/>
          <p14:tracePt t="26635" x="2371725" y="3343275"/>
          <p14:tracePt t="26650" x="2438400" y="3267075"/>
          <p14:tracePt t="26668" x="2528888" y="3167063"/>
          <p14:tracePt t="26684" x="2581275" y="3100388"/>
          <p14:tracePt t="26702" x="2619375" y="3043238"/>
          <p14:tracePt t="26717" x="2686050" y="2876550"/>
          <p14:tracePt t="26737" x="2695575" y="2819400"/>
          <p14:tracePt t="26750" x="2700338" y="2786063"/>
          <p14:tracePt t="26766" x="2700338" y="2747963"/>
          <p14:tracePt t="26784" x="2700338" y="2738438"/>
          <p14:tracePt t="27865" x="2690813" y="2767013"/>
          <p14:tracePt t="27871" x="2681288" y="2781300"/>
          <p14:tracePt t="27882" x="2667000" y="2814638"/>
          <p14:tracePt t="27899" x="2619375" y="2871788"/>
          <p14:tracePt t="27915" x="2576513" y="2928938"/>
          <p14:tracePt t="27949" x="2433638" y="3095625"/>
          <p14:tracePt t="27982" x="2262188" y="3209925"/>
          <p14:tracePt t="28015" x="2105025" y="3290888"/>
          <p14:tracePt t="28032" x="2028825" y="3328988"/>
          <p14:tracePt t="28050" x="1971675" y="3338513"/>
          <p14:tracePt t="28065" x="1862138" y="3352800"/>
          <p14:tracePt t="28083" x="1800225" y="3362325"/>
          <p14:tracePt t="28100" x="1738313" y="3362325"/>
          <p14:tracePt t="28115" x="1604963" y="3352800"/>
          <p14:tracePt t="28132" x="1514475" y="3333750"/>
          <p14:tracePt t="28148" x="1404938" y="3305175"/>
          <p14:tracePt t="28165" x="1328738" y="3281363"/>
          <p14:tracePt t="28182" x="1214438" y="3233738"/>
          <p14:tracePt t="28198" x="1095375" y="3181350"/>
          <p14:tracePt t="28215" x="1047750" y="3162300"/>
          <p14:tracePt t="28232" x="966788" y="3067050"/>
          <p14:tracePt t="28248" x="928688" y="3014663"/>
          <p14:tracePt t="28265" x="881063" y="2957513"/>
          <p14:tracePt t="28281" x="828675" y="2867025"/>
          <p14:tracePt t="28300" x="766763" y="2752725"/>
          <p14:tracePt t="28315" x="728663" y="2586038"/>
          <p14:tracePt t="28333" x="704850" y="2509838"/>
          <p14:tracePt t="28351" x="700088" y="2376488"/>
          <p14:tracePt t="28365" x="700088" y="2233613"/>
          <p14:tracePt t="28383" x="709613" y="2128838"/>
          <p14:tracePt t="28400" x="757238" y="1862138"/>
          <p14:tracePt t="28416" x="809625" y="1738313"/>
          <p14:tracePt t="28433" x="876300" y="1566863"/>
          <p14:tracePt t="28449" x="938213" y="1447800"/>
          <p14:tracePt t="28466" x="962025" y="1400175"/>
          <p14:tracePt t="28483" x="1038225" y="1309688"/>
          <p14:tracePt t="28498" x="1085850" y="1233488"/>
          <p14:tracePt t="28515" x="1181100" y="1147763"/>
          <p14:tracePt t="28531" x="1304925" y="1076325"/>
          <p14:tracePt t="28548" x="1376363" y="1038225"/>
          <p14:tracePt t="28566" x="1519238" y="1009650"/>
          <p14:tracePt t="28582" x="1609725" y="990600"/>
          <p14:tracePt t="28599" x="1695450" y="976313"/>
          <p14:tracePt t="28615" x="1800225" y="985838"/>
          <p14:tracePt t="28633" x="1876425" y="990600"/>
          <p14:tracePt t="28650" x="1943100" y="1004888"/>
          <p14:tracePt t="28665" x="2024063" y="1062038"/>
          <p14:tracePt t="28681" x="2095500" y="1138238"/>
          <p14:tracePt t="28699" x="2166938" y="1257300"/>
          <p14:tracePt t="28716" x="2209800" y="1309688"/>
          <p14:tracePt t="28733" x="2276475" y="1409700"/>
          <p14:tracePt t="28748" x="2366963" y="1533525"/>
          <p14:tracePt t="28766" x="2395538" y="1595438"/>
          <p14:tracePt t="28781" x="2443163" y="1666875"/>
          <p14:tracePt t="28798" x="2514600" y="1785938"/>
          <p14:tracePt t="28815" x="2557463" y="1871663"/>
          <p14:tracePt t="28832" x="2624138" y="1985963"/>
          <p14:tracePt t="28849" x="2667000" y="2090738"/>
          <p14:tracePt t="28864" x="2681288" y="2166938"/>
          <p14:tracePt t="28881" x="2695575" y="2266950"/>
          <p14:tracePt t="28898" x="2695575" y="2324100"/>
          <p14:tracePt t="28914" x="2695575" y="2438400"/>
          <p14:tracePt t="28931" x="2686050" y="2509838"/>
          <p14:tracePt t="28948" x="2671763" y="2586038"/>
          <p14:tracePt t="28964" x="2643188" y="2695575"/>
          <p14:tracePt t="28981" x="2619375" y="2795588"/>
          <p14:tracePt t="28997" x="2562225" y="2943225"/>
          <p14:tracePt t="29014" x="2524125" y="2995613"/>
          <p14:tracePt t="29032" x="2447925" y="3109913"/>
          <p14:tracePt t="29047" x="2376488" y="3200400"/>
          <p14:tracePt t="29064" x="2324100" y="3267075"/>
          <p14:tracePt t="29082" x="2185988" y="3357563"/>
          <p14:tracePt t="29097" x="2100263" y="3414713"/>
          <p14:tracePt t="29115" x="1919288" y="3486150"/>
          <p14:tracePt t="29132" x="1800225" y="3500438"/>
          <p14:tracePt t="29149" x="1700213" y="3505200"/>
          <p14:tracePt t="29166" x="1524000" y="3486150"/>
          <p14:tracePt t="29182" x="1433513" y="3462338"/>
          <p14:tracePt t="29199" x="1319213" y="3414713"/>
          <p14:tracePt t="29214" x="1243013" y="3352800"/>
          <p14:tracePt t="29231" x="1138238" y="3262313"/>
          <p14:tracePt t="29247" x="1023938" y="3152775"/>
          <p14:tracePt t="29264" x="966788" y="3095625"/>
          <p14:tracePt t="29283" x="900113" y="2995613"/>
          <p14:tracePt t="29297" x="800100" y="2814638"/>
          <p14:tracePt t="29314" x="742950" y="2705100"/>
          <p14:tracePt t="29332" x="652463" y="2309813"/>
          <p14:tracePt t="29347" x="633413" y="1976438"/>
          <p14:tracePt t="29364" x="628650" y="1847850"/>
          <p14:tracePt t="29380" x="638175" y="1519238"/>
          <p14:tracePt t="29397" x="657225" y="1438275"/>
          <p14:tracePt t="29414" x="714375" y="1271588"/>
          <p14:tracePt t="29430" x="762000" y="1143000"/>
          <p14:tracePt t="29447" x="800100" y="1071563"/>
          <p14:tracePt t="29464" x="890588" y="971550"/>
          <p14:tracePt t="29480" x="976313" y="866775"/>
          <p14:tracePt t="29498" x="1104900" y="747713"/>
          <p14:tracePt t="29514" x="1195388" y="690563"/>
          <p14:tracePt t="29530" x="1266825" y="666750"/>
          <p14:tracePt t="29535" x="1314450" y="647700"/>
          <p14:tracePt t="29547" x="1414463" y="642938"/>
          <p14:tracePt t="29564" x="1485900" y="642938"/>
          <p14:tracePt t="29583" x="1600200" y="661988"/>
          <p14:tracePt t="29598" x="1690688" y="690563"/>
          <p14:tracePt t="29613" x="1781175" y="747713"/>
          <p14:tracePt t="29630" x="1876425" y="833438"/>
          <p14:tracePt t="29647" x="1962150" y="947738"/>
          <p14:tracePt t="29664" x="2071688" y="1109663"/>
          <p14:tracePt t="29680" x="2133600" y="1223963"/>
          <p14:tracePt t="29697" x="2166938" y="1295400"/>
          <p14:tracePt t="29713" x="2252663" y="1528763"/>
          <p14:tracePt t="29730" x="2271713" y="1643063"/>
          <p14:tracePt t="29748" x="2300288" y="1819275"/>
          <p14:tracePt t="29763" x="2324100" y="1962150"/>
          <p14:tracePt t="29780" x="2333625" y="2052638"/>
          <p14:tracePt t="29797" x="2333625" y="2257425"/>
          <p14:tracePt t="29813" x="2333625" y="2376488"/>
          <p14:tracePt t="29832" x="2333625" y="2505075"/>
          <p14:tracePt t="29847" x="2324100" y="2686050"/>
          <p14:tracePt t="29864" x="2300288" y="2800350"/>
          <p14:tracePt t="29881" x="2262188" y="2981325"/>
          <p14:tracePt t="29898" x="2219325" y="3081338"/>
          <p14:tracePt t="29914" x="2162175" y="3195638"/>
          <p14:tracePt t="29931" x="2062163" y="3371850"/>
          <p14:tracePt t="29947" x="1995488" y="3481388"/>
          <p14:tracePt t="29964" x="1895475" y="3638550"/>
          <p14:tracePt t="29981" x="1852613" y="3700463"/>
          <p14:tracePt t="30000" x="1804988" y="3771900"/>
          <p14:tracePt t="30014" x="1795463" y="3800475"/>
          <p14:tracePt t="30030" x="1785938" y="3810000"/>
          <p14:tracePt t="30034" x="1785938" y="3814763"/>
          <p14:tracePt t="30050" x="1785938" y="3819525"/>
          <p14:tracePt t="30646" x="1795463" y="3800475"/>
          <p14:tracePt t="30653" x="1814513" y="3781425"/>
          <p14:tracePt t="30662" x="1847850" y="3757613"/>
          <p14:tracePt t="30682" x="1943100" y="3690938"/>
          <p14:tracePt t="30696" x="1981200" y="3657600"/>
          <p14:tracePt t="30714" x="2033588" y="3605213"/>
          <p14:tracePt t="30746" x="2128838" y="3486150"/>
          <p14:tracePt t="30780" x="2214563" y="3352800"/>
          <p14:tracePt t="30812" x="2281238" y="3205163"/>
          <p14:tracePt t="30829" x="2290763" y="3176588"/>
          <p14:tracePt t="30846" x="2300288" y="3157538"/>
          <p14:tracePt t="30862" x="2305050" y="3133725"/>
          <p14:tracePt t="30880" x="2314575" y="3124200"/>
          <p14:tracePt t="30895" x="2357438" y="3057525"/>
          <p14:tracePt t="30914" x="2390775" y="3024188"/>
          <p14:tracePt t="30929" x="2409825" y="2995613"/>
          <p14:tracePt t="67108" x="2414588" y="2995613"/>
          <p14:tracePt t="67220" x="2605088" y="3000375"/>
          <p14:tracePt t="67241" x="2628900" y="3000375"/>
          <p14:tracePt t="67257" x="2643188" y="3000375"/>
          <p14:tracePt t="67274" x="2676525" y="3000375"/>
          <p14:tracePt t="67307" x="2719388" y="3005138"/>
          <p14:tracePt t="67341" x="2743200" y="3005138"/>
          <p14:tracePt t="67374" x="2747963" y="3005138"/>
          <p14:tracePt t="67464" x="2747963" y="3000375"/>
          <p14:tracePt t="67470" x="2747963" y="2995613"/>
          <p14:tracePt t="67493" x="2747963" y="2990850"/>
          <p14:tracePt t="67498" x="2747963" y="2986088"/>
          <p14:tracePt t="67518" x="2757488" y="2967038"/>
          <p14:tracePt t="67526" x="2805113" y="2900363"/>
          <p14:tracePt t="67541" x="2852738" y="2819400"/>
          <p14:tracePt t="67559" x="2943225" y="2743200"/>
          <p14:tracePt t="67575" x="3067050" y="2652713"/>
          <p14:tracePt t="67591" x="3148013" y="2590800"/>
          <p14:tracePt t="67609" x="3248025" y="2519363"/>
          <p14:tracePt t="67624" x="3271838" y="2505075"/>
          <p14:tracePt t="67640" x="3286125" y="2505075"/>
          <p14:tracePt t="68402" x="3290888" y="2505075"/>
          <p14:tracePt t="68410" x="3300413" y="2519363"/>
          <p14:tracePt t="68416" x="3324225" y="2547938"/>
          <p14:tracePt t="68423" x="3362325" y="2576513"/>
          <p14:tracePt t="68441" x="3414713" y="2633663"/>
          <p14:tracePt t="68457" x="3486150" y="2695575"/>
          <p14:tracePt t="68474" x="3600450" y="2747963"/>
          <p14:tracePt t="68507" x="3714750" y="2800350"/>
          <p14:tracePt t="68541" x="3848100" y="2862263"/>
          <p14:tracePt t="68573" x="3990975" y="2947988"/>
          <p14:tracePt t="68589" x="4110038" y="3005138"/>
          <p14:tracePt t="68606" x="4205288" y="3038475"/>
          <p14:tracePt t="68624" x="4338638" y="3052763"/>
          <p14:tracePt t="68639" x="4381500" y="3052763"/>
          <p14:tracePt t="68656" x="4386263" y="3052763"/>
          <p14:tracePt t="68987" x="4410075" y="3052763"/>
          <p14:tracePt t="68993" x="4457700" y="3052763"/>
          <p14:tracePt t="69006" x="4514850" y="3052763"/>
          <p14:tracePt t="69022" x="4667250" y="3057525"/>
          <p14:tracePt t="69039" x="4762500" y="3057525"/>
          <p14:tracePt t="69043" x="4824413" y="3057525"/>
          <p14:tracePt t="69072" x="5057775" y="3043238"/>
          <p14:tracePt t="69105" x="5381625" y="2990850"/>
          <p14:tracePt t="69139" x="5672138" y="2862263"/>
          <p14:tracePt t="69155" x="5767388" y="2814638"/>
          <p14:tracePt t="69173" x="5867400" y="2728913"/>
          <p14:tracePt t="69188" x="5938838" y="2681288"/>
          <p14:tracePt t="69205" x="5986463" y="2652713"/>
          <p14:tracePt t="69223" x="6057900" y="2595563"/>
          <p14:tracePt t="69238" x="6081713" y="2538413"/>
          <p14:tracePt t="69256" x="6119813" y="2471738"/>
          <p14:tracePt t="69272" x="6138863" y="2400300"/>
          <p14:tracePt t="69289" x="6138863" y="2343150"/>
          <p14:tracePt t="69305" x="6143625" y="2266950"/>
          <p14:tracePt t="69322" x="6143625" y="2162175"/>
          <p14:tracePt t="69338" x="6143625" y="2100263"/>
          <p14:tracePt t="69355" x="6100763" y="1976438"/>
          <p14:tracePt t="69372" x="6057900" y="1890713"/>
          <p14:tracePt t="69388" x="5991225" y="1819275"/>
          <p14:tracePt t="69405" x="5876925" y="1724025"/>
          <p14:tracePt t="69422" x="5757863" y="1652588"/>
          <p14:tracePt t="69438" x="5619750" y="1538288"/>
          <p14:tracePt t="69456" x="5514975" y="1466850"/>
          <p14:tracePt t="69474" x="5372100" y="1352550"/>
          <p14:tracePt t="69535" x="5072063" y="1033463"/>
          <p14:tracePt t="69540" x="5048250" y="1019175"/>
          <p14:tracePt t="69555" x="4962525" y="981075"/>
          <p14:tracePt t="69573" x="4867275" y="957263"/>
          <p14:tracePt t="69590" x="4810125" y="952500"/>
          <p14:tracePt t="69606" x="4672013" y="952500"/>
          <p14:tracePt t="69621" x="4576763" y="962025"/>
          <p14:tracePt t="69639" x="4486275" y="971550"/>
          <p14:tracePt t="69655" x="4357688" y="995363"/>
          <p14:tracePt t="69672" x="4233863" y="1028700"/>
          <p14:tracePt t="69688" x="4105275" y="1076325"/>
          <p14:tracePt t="69706" x="4029075" y="1104900"/>
          <p14:tracePt t="69723" x="3929063" y="1157288"/>
          <p14:tracePt t="69738" x="3829050" y="1214438"/>
          <p14:tracePt t="69756" x="3781425" y="1243013"/>
          <p14:tracePt t="69771" x="3729038" y="1281113"/>
          <p14:tracePt t="69790" x="3686175" y="1319213"/>
          <p14:tracePt t="69807" x="3581400" y="1419225"/>
          <p14:tracePt t="69822" x="3509963" y="1528763"/>
          <p14:tracePt t="69838" x="3462338" y="1604963"/>
          <p14:tracePt t="69854" x="3390900" y="1747838"/>
          <p14:tracePt t="69871" x="3362325" y="1857375"/>
          <p14:tracePt t="69888" x="3343275" y="1957388"/>
          <p14:tracePt t="69904" x="3338513" y="2100263"/>
          <p14:tracePt t="69921" x="3338513" y="2243138"/>
          <p14:tracePt t="69938" x="3338513" y="2314575"/>
          <p14:tracePt t="69955" x="3376613" y="2433638"/>
          <p14:tracePt t="69971" x="3405188" y="2509838"/>
          <p14:tracePt t="69988" x="3452813" y="2619375"/>
          <p14:tracePt t="70006" x="3471863" y="2652713"/>
          <p14:tracePt t="70022" x="3543300" y="2719388"/>
          <p14:tracePt t="70039" x="3595688" y="2771775"/>
          <p14:tracePt t="70043" x="3614738" y="2790825"/>
          <p14:tracePt t="70054" x="3638550" y="2805113"/>
          <p14:tracePt t="70071" x="3752850" y="2890838"/>
          <p14:tracePt t="70088" x="3852863" y="2943225"/>
          <p14:tracePt t="70105" x="3986213" y="2971800"/>
          <p14:tracePt t="70121" x="4086225" y="3005138"/>
          <p14:tracePt t="70138" x="4195763" y="3019425"/>
          <p14:tracePt t="70154" x="4352925" y="3033713"/>
          <p14:tracePt t="70171" x="4448175" y="3043238"/>
          <p14:tracePt t="70188" x="4557713" y="3052763"/>
          <p14:tracePt t="70204" x="4695825" y="3067050"/>
          <p14:tracePt t="70222" x="4762500" y="3076575"/>
          <p14:tracePt t="70238" x="4876800" y="3086100"/>
          <p14:tracePt t="70255" x="4962525" y="3100388"/>
          <p14:tracePt t="70272" x="5053013" y="3109913"/>
          <p14:tracePt t="70289" x="5124450" y="3105150"/>
          <p14:tracePt t="70304" x="5214938" y="3090863"/>
          <p14:tracePt t="70321" x="5319713" y="3062288"/>
          <p14:tracePt t="70337" x="5348288" y="3052763"/>
          <p14:tracePt t="70355" x="5395913" y="3033713"/>
          <p14:tracePt t="70371" x="5453063" y="3000375"/>
          <p14:tracePt t="70387" x="5491163" y="2971800"/>
          <p14:tracePt t="70404" x="5538788" y="2928938"/>
          <p14:tracePt t="70421" x="5553075" y="2905125"/>
          <p14:tracePt t="70439" x="5576888" y="2890838"/>
          <p14:tracePt t="70454" x="5591175" y="2871788"/>
          <p14:tracePt t="70472" x="5600700" y="2862263"/>
          <p14:tracePt t="70487" x="5610225" y="2857500"/>
          <p14:tracePt t="105950" x="5610225" y="2828925"/>
          <p14:tracePt t="106060" x="5619750" y="2252663"/>
          <p14:tracePt t="106084" x="5638800" y="2219325"/>
          <p14:tracePt t="106101" x="5657850" y="2200275"/>
          <p14:tracePt t="106117" x="5686425" y="2181225"/>
          <p14:tracePt t="106150" x="5743575" y="2157413"/>
          <p14:tracePt t="106183" x="5815013" y="2143125"/>
          <p14:tracePt t="106216" x="5943600" y="2114550"/>
          <p14:tracePt t="106234" x="6024563" y="2081213"/>
          <p14:tracePt t="106249" x="6081713" y="2057400"/>
          <p14:tracePt t="106266" x="6162675" y="2024063"/>
          <p14:tracePt t="106284" x="6267450" y="1976438"/>
          <p14:tracePt t="106299" x="6343650" y="1957388"/>
          <p14:tracePt t="106317" x="6429375" y="1952625"/>
          <p14:tracePt t="106334" x="6496050" y="1947863"/>
          <p14:tracePt t="106351" x="6567488" y="1947863"/>
          <p14:tracePt t="106410" x="6672263" y="1952625"/>
          <p14:tracePt t="106771" x="6686550" y="1962150"/>
          <p14:tracePt t="106777" x="6715125" y="1985963"/>
          <p14:tracePt t="106787" x="6734175" y="2000250"/>
          <p14:tracePt t="106800" x="6781800" y="2033588"/>
          <p14:tracePt t="106816" x="6829425" y="2062163"/>
          <p14:tracePt t="106851" x="6981825" y="2185988"/>
          <p14:tracePt t="106882" x="7167563" y="2319338"/>
          <p14:tracePt t="106916" x="7329488" y="2390775"/>
          <p14:tracePt t="106932" x="7448550" y="2414588"/>
          <p14:tracePt t="106949" x="7505700" y="2433638"/>
          <p14:tracePt t="106965" x="7624763" y="2452688"/>
          <p14:tracePt t="106982" x="7729538" y="2462213"/>
          <p14:tracePt t="106999" x="7881938" y="2476500"/>
          <p14:tracePt t="107015" x="7991475" y="2486025"/>
          <p14:tracePt t="107032" x="8096250" y="2495550"/>
          <p14:tracePt t="107050" x="8220075" y="2495550"/>
          <p14:tracePt t="107056" x="8258175" y="2495550"/>
          <p14:tracePt t="107066" x="8291513" y="2495550"/>
          <p14:tracePt t="107083" x="8401050" y="2466975"/>
          <p14:tracePt t="107099" x="8462963" y="2443163"/>
          <p14:tracePt t="107115" x="8520113" y="2405063"/>
          <p14:tracePt t="107133" x="8601075" y="2314575"/>
          <p14:tracePt t="107150" x="8653463" y="2200275"/>
          <p14:tracePt t="107166" x="8682038" y="2095500"/>
          <p14:tracePt t="107183" x="8682038" y="1905000"/>
          <p14:tracePt t="107198" x="8658225" y="1781175"/>
          <p14:tracePt t="107215" x="8591550" y="1562100"/>
          <p14:tracePt t="107232" x="8524875" y="1438275"/>
          <p14:tracePt t="107249" x="8372475" y="1314450"/>
          <p14:tracePt t="107265" x="8272463" y="1266825"/>
          <p14:tracePt t="107282" x="8129588" y="1219200"/>
          <p14:tracePt t="107300" x="7929563" y="1219200"/>
          <p14:tracePt t="107315" x="7791450" y="1243013"/>
          <p14:tracePt t="107334" x="7610475" y="1285875"/>
          <p14:tracePt t="107350" x="7434263" y="1328738"/>
          <p14:tracePt t="107365" x="7262813" y="1371600"/>
          <p14:tracePt t="107383" x="7096125" y="1419225"/>
          <p14:tracePt t="107398" x="6967538" y="1471613"/>
          <p14:tracePt t="107416" x="6858000" y="1533525"/>
          <p14:tracePt t="107432" x="6762750" y="1595438"/>
          <p14:tracePt t="107448" x="6729413" y="1619250"/>
          <p14:tracePt t="107465" x="6672263" y="1681163"/>
          <p14:tracePt t="107482" x="6624638" y="1747838"/>
          <p14:tracePt t="107498" x="6581775" y="1871663"/>
          <p14:tracePt t="107515" x="6567488" y="1966913"/>
          <p14:tracePt t="107532" x="6567488" y="2047875"/>
          <p14:tracePt t="107548" x="6596063" y="2209800"/>
          <p14:tracePt t="107565" x="6615113" y="2266950"/>
          <p14:tracePt t="107581" x="6648450" y="2328863"/>
          <p14:tracePt t="107599" x="6729413" y="2438400"/>
          <p14:tracePt t="107615" x="6781800" y="2500313"/>
          <p14:tracePt t="107633" x="6886575" y="2600325"/>
          <p14:tracePt t="107649" x="6938963" y="2633663"/>
          <p14:tracePt t="107666" x="7005638" y="2667000"/>
          <p14:tracePt t="107682" x="7124700" y="2714625"/>
          <p14:tracePt t="107698" x="7215188" y="2738438"/>
          <p14:tracePt t="107716" x="7334250" y="2781300"/>
          <p14:tracePt t="107731" x="7410450" y="2805113"/>
          <p14:tracePt t="107748" x="7481888" y="2814638"/>
          <p14:tracePt t="107764" x="7620000" y="2843213"/>
          <p14:tracePt t="107781" x="7700963" y="2843213"/>
          <p14:tracePt t="107799" x="7829550" y="2838450"/>
          <p14:tracePt t="107815" x="7939088" y="2819400"/>
          <p14:tracePt t="107832" x="8005763" y="2809875"/>
          <p14:tracePt t="107848" x="8101013" y="2757488"/>
          <p14:tracePt t="107866" x="8172450" y="2705100"/>
          <p14:tracePt t="107883" x="8229600" y="2671763"/>
          <p14:tracePt t="107899" x="8296275" y="2619375"/>
          <p14:tracePt t="107914" x="8339138" y="2586038"/>
          <p14:tracePt t="107932" x="8396288" y="2543175"/>
          <p14:tracePt t="107948" x="8420100" y="2528888"/>
          <p14:tracePt t="107966" x="8443913" y="2509838"/>
          <p14:tracePt t="107981" x="8472488" y="2486025"/>
          <p14:tracePt t="107999" x="8491538" y="2471738"/>
          <p14:tracePt t="108014" x="8520113" y="2433638"/>
          <p14:tracePt t="108033" x="8539163" y="2386013"/>
          <p14:tracePt t="108048" x="8553450" y="2309813"/>
          <p14:tracePt t="108066" x="8553450" y="2266950"/>
          <p14:tracePt t="108070" x="8553450" y="2262188"/>
          <p14:tracePt t="108083" x="8553450" y="2247900"/>
          <p14:tracePt t="108099" x="8548688" y="2233613"/>
          <p14:tracePt t="144238" x="8543925" y="2233613"/>
          <p14:tracePt t="144347" x="8467725" y="2547938"/>
          <p14:tracePt t="144359" x="8462963" y="2590800"/>
          <p14:tracePt t="144376" x="8424863" y="2709863"/>
          <p14:tracePt t="144394" x="8405813" y="2771775"/>
          <p14:tracePt t="144411" x="8358188" y="2867025"/>
          <p14:tracePt t="144443" x="8262938" y="3009900"/>
          <p14:tracePt t="144476" x="8086725" y="3176588"/>
          <p14:tracePt t="144509" x="7881938" y="3357563"/>
          <p14:tracePt t="144526" x="7824788" y="3395663"/>
          <p14:tracePt t="144543" x="7715250" y="3481388"/>
          <p14:tracePt t="144559" x="7643813" y="3519488"/>
          <p14:tracePt t="144576" x="7581900" y="3543300"/>
          <p14:tracePt t="144593" x="7477125" y="3557588"/>
          <p14:tracePt t="144609" x="7410450" y="3557588"/>
          <p14:tracePt t="144626" x="7291388" y="3548063"/>
          <p14:tracePt t="144643" x="7215188" y="3543300"/>
          <p14:tracePt t="144661" x="7153275" y="3538538"/>
          <p14:tracePt t="144677" x="7019925" y="3509963"/>
          <p14:tracePt t="144693" x="6943725" y="3490913"/>
          <p14:tracePt t="144710" x="6824663" y="3443288"/>
          <p14:tracePt t="144727" x="6777038" y="3414713"/>
          <p14:tracePt t="144744" x="6719888" y="3362325"/>
          <p14:tracePt t="144760" x="6653213" y="3290888"/>
          <p14:tracePt t="144776" x="6605588" y="3238500"/>
          <p14:tracePt t="144793" x="6519863" y="3071813"/>
          <p14:tracePt t="144811" x="6491288" y="2976563"/>
          <p14:tracePt t="144826" x="6486525" y="2947988"/>
          <p14:tracePt t="144842" x="6481763" y="2843213"/>
          <p14:tracePt t="144859" x="6486525" y="2747963"/>
          <p14:tracePt t="144876" x="6515100" y="2643188"/>
          <p14:tracePt t="144893" x="6543675" y="2600325"/>
          <p14:tracePt t="144911" x="6600825" y="2514600"/>
          <p14:tracePt t="144927" x="6705600" y="2371725"/>
          <p14:tracePt t="144984" x="7129463" y="2076450"/>
          <p14:tracePt t="144992" x="7177088" y="2057400"/>
          <p14:tracePt t="145009" x="7353300" y="2005013"/>
          <p14:tracePt t="145025" x="7462838" y="2005013"/>
          <p14:tracePt t="145043" x="7634288" y="2047875"/>
          <p14:tracePt t="145059" x="7748588" y="2095500"/>
          <p14:tracePt t="145075" x="7858125" y="2119313"/>
          <p14:tracePt t="145092" x="8001000" y="2176463"/>
          <p14:tracePt t="145109" x="8091488" y="2219325"/>
          <p14:tracePt t="145127" x="8129588" y="2243138"/>
          <p14:tracePt t="145130" x="8177213" y="2276475"/>
          <p14:tracePt t="145142" x="8234363" y="2324100"/>
          <p14:tracePt t="145160" x="8286750" y="2381250"/>
          <p14:tracePt t="145177" x="8324850" y="2433638"/>
          <p14:tracePt t="145193" x="8348663" y="2466975"/>
          <p14:tracePt t="145210" x="8372475" y="2566988"/>
          <p14:tracePt t="145226" x="8362950" y="2681288"/>
          <p14:tracePt t="145244" x="8343900" y="2733675"/>
          <p14:tracePt t="145260" x="8286750" y="2862263"/>
          <p14:tracePt t="145275" x="8224838" y="2976563"/>
          <p14:tracePt t="145294" x="8167688" y="3071813"/>
          <p14:tracePt t="145310" x="8081963" y="3195638"/>
          <p14:tracePt t="145326" x="7991475" y="3300413"/>
          <p14:tracePt t="145343" x="7843838" y="3424238"/>
          <p14:tracePt t="145359" x="7710488" y="3495675"/>
          <p14:tracePt t="145377" x="7534275" y="3562350"/>
          <p14:tracePt t="145392" x="7462838" y="3567113"/>
          <p14:tracePt t="145411" x="7391400" y="3567113"/>
          <p14:tracePt t="145426" x="7248525" y="3538538"/>
          <p14:tracePt t="145444" x="7196138" y="3509963"/>
          <p14:tracePt t="145460" x="7110413" y="3405188"/>
          <p14:tracePt t="145475" x="7038975" y="3290888"/>
          <p14:tracePt t="145492" x="6967538" y="3181350"/>
          <p14:tracePt t="145508" x="6919913" y="3048000"/>
          <p14:tracePt t="145525" x="6900863" y="2971800"/>
          <p14:tracePt t="145542" x="6891338" y="2962275"/>
          <p14:tracePt t="145558" x="6891338" y="2957513"/>
          <p14:tracePt t="146193" x="6881813" y="2957513"/>
          <p14:tracePt t="146198" x="6867525" y="2962275"/>
          <p14:tracePt t="146207" x="6853238" y="2962275"/>
          <p14:tracePt t="146225" x="6819900" y="2971800"/>
          <p14:tracePt t="146241" x="6748463" y="2986088"/>
          <p14:tracePt t="146257" x="6696075" y="3009900"/>
          <p14:tracePt t="146274" x="6619875" y="3024188"/>
          <p14:tracePt t="146308" x="6438900" y="3043238"/>
          <p14:tracePt t="146341" x="6291263" y="3038475"/>
          <p14:tracePt t="146374" x="6038850" y="2967038"/>
          <p14:tracePt t="146391" x="5943600" y="2928938"/>
          <p14:tracePt t="146407" x="5776913" y="2871788"/>
          <p14:tracePt t="146425" x="5643563" y="2838450"/>
          <p14:tracePt t="146442" x="5510213" y="2819400"/>
          <p14:tracePt t="146459" x="5391150" y="2800350"/>
          <p14:tracePt t="146475" x="5295900" y="2800350"/>
          <p14:tracePt t="146491" x="5181600" y="2800350"/>
          <p14:tracePt t="146507" x="5110163" y="2800350"/>
          <p14:tracePt t="146524" x="4943475" y="2814638"/>
          <p14:tracePt t="146540" x="4867275" y="2833688"/>
          <p14:tracePt t="146557" x="4800600" y="2847975"/>
          <p14:tracePt t="146574" x="4681538" y="2890838"/>
          <p14:tracePt t="146590" x="4581525" y="2924175"/>
          <p14:tracePt t="146608" x="4524375" y="2943225"/>
          <p14:tracePt t="146624" x="4452938" y="2986088"/>
          <p14:tracePt t="146640" x="4371975" y="3024188"/>
          <p14:tracePt t="146657" x="4229100" y="3076575"/>
          <p14:tracePt t="146674" x="4162425" y="3109913"/>
          <p14:tracePt t="146691" x="4067175" y="3133725"/>
          <p14:tracePt t="146707" x="3971925" y="3176588"/>
          <p14:tracePt t="146725" x="3895725" y="3233738"/>
          <p14:tracePt t="146741" x="3776663" y="3324225"/>
          <p14:tracePt t="146757" x="3719513" y="3376613"/>
          <p14:tracePt t="146775" x="3633788" y="3448050"/>
          <p14:tracePt t="146790" x="3605213" y="3471863"/>
          <p14:tracePt t="146807" x="3567113" y="3529013"/>
          <p14:tracePt t="146872" x="3524250" y="3657600"/>
          <p14:tracePt t="147333" x="3509963" y="3667125"/>
          <p14:tracePt t="147339" x="3495675" y="3676650"/>
          <p14:tracePt t="147347" x="3476625" y="3686175"/>
          <p14:tracePt t="147356" x="3467100" y="3700463"/>
          <p14:tracePt t="147373" x="3429000" y="3724275"/>
          <p14:tracePt t="147408" x="3362325" y="3800475"/>
          <p14:tracePt t="147440" x="3305175" y="3890963"/>
          <p14:tracePt t="147474" x="3252788" y="3990975"/>
          <p14:tracePt t="147490" x="3233738" y="4019550"/>
          <p14:tracePt t="147507" x="3219450" y="4086225"/>
          <p14:tracePt t="147523" x="3209925" y="4124325"/>
          <p14:tracePt t="147539" x="3209925" y="4162425"/>
          <p14:tracePt t="147556" x="3209925" y="4176713"/>
          <p14:tracePt t="147573" x="3209925" y="4186238"/>
          <p14:tracePt t="147589" x="3209925" y="4191000"/>
          <p14:tracePt t="147993" x="3176588" y="4191000"/>
          <p14:tracePt t="148000" x="3143250" y="4191000"/>
          <p14:tracePt t="148008" x="3105150" y="4191000"/>
          <p14:tracePt t="148022" x="3033713" y="4214813"/>
          <p14:tracePt t="148040" x="2986088" y="4238625"/>
          <p14:tracePt t="148056" x="2938463" y="4286250"/>
          <p14:tracePt t="148073" x="2905125" y="4310063"/>
          <p14:tracePt t="148106" x="2857500" y="4362450"/>
          <p14:tracePt t="148139" x="2833688" y="4438650"/>
          <p14:tracePt t="148172" x="2838450" y="4567238"/>
          <p14:tracePt t="148191" x="2847975" y="4605338"/>
          <p14:tracePt t="148207" x="2857500" y="4643438"/>
          <p14:tracePt t="148223" x="2886075" y="4738688"/>
          <p14:tracePt t="148239" x="2895600" y="4786313"/>
          <p14:tracePt t="148256" x="2909888" y="4838700"/>
          <p14:tracePt t="148272" x="2924175" y="4872038"/>
          <p14:tracePt t="148289" x="2933700" y="4891088"/>
          <p14:tracePt t="148306" x="2943225" y="4924425"/>
          <p14:tracePt t="148322" x="2971800" y="4967288"/>
          <p14:tracePt t="148340" x="3057525" y="5033963"/>
          <p14:tracePt t="148355" x="3128963" y="5081588"/>
          <p14:tracePt t="148372" x="3200400" y="5105400"/>
          <p14:tracePt t="148388" x="3338513" y="5124450"/>
          <p14:tracePt t="148405" x="3457575" y="5110163"/>
          <p14:tracePt t="148423" x="3619500" y="5043488"/>
          <p14:tracePt t="148438" x="3729038" y="4972050"/>
          <p14:tracePt t="148456" x="3800475" y="4914900"/>
          <p14:tracePt t="148473" x="3914775" y="4772025"/>
          <p14:tracePt t="148489" x="3981450" y="4652963"/>
          <p14:tracePt t="148507" x="4010025" y="4586288"/>
          <p14:tracePt t="148522" x="4024313" y="4529138"/>
          <p14:tracePt t="148540" x="4033838" y="4486275"/>
          <p14:tracePt t="148556" x="4038600" y="4443413"/>
          <p14:tracePt t="148573" x="4038600" y="4419600"/>
          <p14:tracePt t="148588" x="4038600" y="4391025"/>
          <p14:tracePt t="148605" x="4033838" y="4343400"/>
          <p14:tracePt t="148622" x="4014788" y="4291013"/>
          <p14:tracePt t="148626" x="3995738" y="4252913"/>
          <p14:tracePt t="148638" x="3957638" y="4171950"/>
          <p14:tracePt t="148655" x="3895725" y="4067175"/>
          <p14:tracePt t="148672" x="3829050" y="4000500"/>
          <p14:tracePt t="148688" x="3733800" y="3924300"/>
          <p14:tracePt t="148706" x="3648075" y="3862388"/>
          <p14:tracePt t="148722" x="3552825" y="3800475"/>
          <p14:tracePt t="148738" x="3419475" y="3743325"/>
          <p14:tracePt t="148755" x="3357563" y="3733800"/>
          <p14:tracePt t="148771" x="3252788" y="3729038"/>
          <p14:tracePt t="148788" x="3152775" y="3743325"/>
          <p14:tracePt t="148805" x="3086100" y="3762375"/>
          <p14:tracePt t="148821" x="2981325" y="3805238"/>
          <p14:tracePt t="148838" x="2905125" y="3848100"/>
          <p14:tracePt t="148855" x="2805113" y="3905250"/>
          <p14:tracePt t="148871" x="2757488" y="3924300"/>
          <p14:tracePt t="148889" x="2700338" y="3986213"/>
          <p14:tracePt t="148905" x="2633663" y="4105275"/>
          <p14:tracePt t="148921" x="2600325" y="4181475"/>
          <p14:tracePt t="148938" x="2571750" y="4300538"/>
          <p14:tracePt t="148955" x="2571750" y="4405313"/>
          <p14:tracePt t="148973" x="2571750" y="4476750"/>
          <p14:tracePt t="148988" x="2590800" y="4552950"/>
          <p14:tracePt t="149006" x="2595563" y="4581525"/>
          <p14:tracePt t="149021" x="2633663" y="4652963"/>
          <p14:tracePt t="149038" x="2657475" y="4686300"/>
          <p14:tracePt t="149056" x="2733675" y="4767263"/>
          <p14:tracePt t="149071" x="2838450" y="4833938"/>
          <p14:tracePt t="149088" x="2905125" y="4852988"/>
          <p14:tracePt t="149104" x="3062288" y="4905375"/>
          <p14:tracePt t="149121" x="3152775" y="4929188"/>
          <p14:tracePt t="149138" x="3209925" y="4938713"/>
          <p14:tracePt t="149154" x="3314700" y="4933950"/>
          <p14:tracePt t="149171" x="3409950" y="4914900"/>
          <p14:tracePt t="149188" x="3538538" y="4886325"/>
          <p14:tracePt t="149204" x="3590925" y="4852988"/>
          <p14:tracePt t="149223" x="3657600" y="4810125"/>
          <p14:tracePt t="149238" x="3733800" y="4748213"/>
          <p14:tracePt t="149256" x="3786188" y="4705350"/>
          <p14:tracePt t="149272" x="3833813" y="4648200"/>
          <p14:tracePt t="149289" x="3867150" y="4600575"/>
          <p14:tracePt t="149306" x="3910013" y="4529138"/>
          <p14:tracePt t="149322" x="3948113" y="4376738"/>
          <p14:tracePt t="149338" x="3957638" y="4286250"/>
          <p14:tracePt t="149355" x="3976688" y="4162425"/>
          <p14:tracePt t="149371" x="3976688" y="4090988"/>
          <p14:tracePt t="149387" x="3976688" y="4038600"/>
          <p14:tracePt t="149404" x="3957638" y="3990975"/>
          <p14:tracePt t="149421" x="3938588" y="3948113"/>
          <p14:tracePt t="149438" x="3867150" y="3862388"/>
          <p14:tracePt t="149454" x="3786188" y="3790950"/>
          <p14:tracePt t="149473" x="3705225" y="3738563"/>
          <p14:tracePt t="149487" x="3533775" y="3676650"/>
          <p14:tracePt t="149505" x="3424238" y="3652838"/>
          <p14:tracePt t="149523" x="3362325" y="3652838"/>
          <p14:tracePt t="149538" x="3262313" y="3652838"/>
          <p14:tracePt t="149555" x="3171825" y="3676650"/>
          <p14:tracePt t="149572" x="3067050" y="3729038"/>
          <p14:tracePt t="149587" x="3019425" y="3757613"/>
          <p14:tracePt t="149605" x="2967038" y="3790950"/>
          <p14:tracePt t="149621" x="2909888" y="3843338"/>
          <p14:tracePt t="149637" x="2862263" y="3871913"/>
          <p14:tracePt t="149654" x="2814638" y="3914775"/>
          <p14:tracePt t="149671" x="2743200" y="4029075"/>
          <p14:tracePt t="149687" x="2705100" y="4119563"/>
          <p14:tracePt t="149704" x="2662238" y="4252913"/>
          <p14:tracePt t="149722" x="2647950" y="4352925"/>
          <p14:tracePt t="149738" x="2633663" y="4495800"/>
          <p14:tracePt t="149755" x="2633663" y="4562475"/>
          <p14:tracePt t="149771" x="2633663" y="4600575"/>
          <p14:tracePt t="149787" x="2647950" y="4667250"/>
          <p14:tracePt t="149804" x="2662238" y="4714875"/>
          <p14:tracePt t="149823" x="2695575" y="4767263"/>
          <p14:tracePt t="149837" x="2738438" y="4805363"/>
          <p14:tracePt t="149854" x="2800350" y="4848225"/>
          <p14:tracePt t="149872" x="2867025" y="4881563"/>
          <p14:tracePt t="149887" x="2938463" y="4905375"/>
          <p14:tracePt t="149904" x="3000375" y="4933950"/>
          <p14:tracePt t="149920" x="3100388" y="4953000"/>
          <p14:tracePt t="149937" x="3148013" y="4972050"/>
          <p14:tracePt t="149954" x="3209925" y="4972050"/>
          <p14:tracePt t="149972" x="3257550" y="4967288"/>
          <p14:tracePt t="149989" x="3333750" y="4943475"/>
          <p14:tracePt t="150006" x="3386138" y="4924425"/>
          <p14:tracePt t="150020" x="3414713" y="4910138"/>
          <p14:tracePt t="150039" x="3443288" y="4891088"/>
          <p14:tracePt t="150053" x="3452813" y="4886325"/>
          <p14:tracePt t="150071" x="3462338" y="4872038"/>
          <p14:tracePt t="150434" x="3500438" y="4867275"/>
          <p14:tracePt t="150443" x="3524250" y="4862513"/>
          <p14:tracePt t="150454" x="3581400" y="4857750"/>
          <p14:tracePt t="150470" x="3676650" y="4833938"/>
          <p14:tracePt t="150504" x="3781425" y="4743450"/>
          <p14:tracePt t="150538" x="3805238" y="4681538"/>
          <p14:tracePt t="150570" x="3805238" y="4633913"/>
          <p14:tracePt t="150587" x="3795713" y="4605338"/>
          <p14:tracePt t="150603" x="3762375" y="4562475"/>
          <p14:tracePt t="150620" x="3709988" y="4524375"/>
          <p14:tracePt t="150636" x="3648075" y="4500563"/>
          <p14:tracePt t="150653" x="3581400" y="4476750"/>
          <p14:tracePt t="150669" x="3457575" y="4452938"/>
          <p14:tracePt t="150686" x="3367088" y="4448175"/>
          <p14:tracePt t="150703" x="3267075" y="4438650"/>
          <p14:tracePt t="150719" x="3186113" y="4424363"/>
          <p14:tracePt t="150738" x="3109913" y="4433888"/>
          <p14:tracePt t="150754" x="3048000" y="4448175"/>
          <p14:tracePt t="150769" x="3014663" y="4467225"/>
          <p14:tracePt t="150787" x="2981325" y="4491038"/>
          <p14:tracePt t="150803" x="2938463" y="4524375"/>
          <p14:tracePt t="150819" x="2919413" y="4548188"/>
          <p14:tracePt t="150837" x="2895600" y="4567238"/>
          <p14:tracePt t="150854" x="2890838" y="4576763"/>
          <p14:tracePt t="150870" x="2886075" y="4586288"/>
          <p14:tracePt t="150886" x="2871788" y="4595813"/>
          <p14:tracePt t="150903" x="2867025" y="4605338"/>
          <p14:tracePt t="150919" x="2867025" y="4614863"/>
          <p14:tracePt t="150936" x="2867025" y="4624388"/>
          <p14:tracePt t="150952" x="2886075" y="4638675"/>
          <p14:tracePt t="150969" x="2938463" y="4662488"/>
          <p14:tracePt t="150986" x="2971800" y="4672013"/>
          <p14:tracePt t="151004" x="3028950" y="4672013"/>
          <p14:tracePt t="151019" x="3095625" y="4672013"/>
          <p14:tracePt t="151037" x="3138488" y="4667250"/>
          <p14:tracePt t="151053" x="3209925" y="4652963"/>
          <p14:tracePt t="151071" x="3238500" y="4648200"/>
          <p14:tracePt t="151088" x="3300413" y="4643438"/>
          <p14:tracePt t="151104" x="3338513" y="4633913"/>
          <p14:tracePt t="151119" x="3371850" y="4629150"/>
          <p14:tracePt t="151124" x="3386138" y="4629150"/>
          <p14:tracePt t="151136" x="3419475" y="4624388"/>
          <p14:tracePt t="151152" x="3433763" y="4624388"/>
          <p14:tracePt t="151169" x="3448050" y="4619625"/>
          <p14:tracePt t="151186" x="3476625" y="4619625"/>
          <p14:tracePt t="151202" x="3490913" y="4619625"/>
          <p14:tracePt t="151219" x="3524250" y="4614863"/>
          <p14:tracePt t="151236" x="3557588" y="4610100"/>
          <p14:tracePt t="151253" x="3581400" y="4600575"/>
          <p14:tracePt t="151269" x="3629025" y="4581525"/>
          <p14:tracePt t="151286" x="3667125" y="4567238"/>
          <p14:tracePt t="151304" x="3695700" y="4552950"/>
          <p14:tracePt t="151320" x="3705225" y="4548188"/>
          <p14:tracePt t="151336" x="3709988" y="4543425"/>
          <p14:tracePt t="151444" x="3686175" y="4543425"/>
          <p14:tracePt t="151450" x="3657600" y="4557713"/>
          <p14:tracePt t="151458" x="3633788" y="4572000"/>
          <p14:tracePt t="151470" x="3562350" y="4591050"/>
          <p14:tracePt t="151485" x="3500438" y="4619625"/>
          <p14:tracePt t="151502" x="3448050" y="4643438"/>
          <p14:tracePt t="151519" x="3328988" y="4676775"/>
          <p14:tracePt t="151537" x="3252788" y="4695825"/>
          <p14:tracePt t="151554" x="3171825" y="4705350"/>
          <p14:tracePt t="151569" x="3100388" y="4705350"/>
          <p14:tracePt t="151587" x="3019425" y="4705350"/>
          <p14:tracePt t="151603" x="2943225" y="4705350"/>
          <p14:tracePt t="151619" x="2914650" y="4705350"/>
          <p14:tracePt t="151623" x="2905125" y="4705350"/>
          <p14:tracePt t="151636" x="2890838" y="4705350"/>
          <p14:tracePt t="151652" x="2871788" y="4705350"/>
          <p14:tracePt t="151668" x="2867025" y="4705350"/>
          <p14:tracePt t="151685" x="2862263" y="4705350"/>
          <p14:tracePt t="151895" x="2886075" y="4705350"/>
          <p14:tracePt t="151902" x="2928938" y="4710113"/>
          <p14:tracePt t="151910" x="2962275" y="4710113"/>
          <p14:tracePt t="151918" x="3000375" y="4710113"/>
          <p14:tracePt t="151935" x="3114675" y="4710113"/>
          <p14:tracePt t="151951" x="3162300" y="4710113"/>
          <p14:tracePt t="151968" x="3214688" y="4710113"/>
          <p14:tracePt t="151985" x="3286125" y="4705350"/>
          <p14:tracePt t="152001" x="3338513" y="4700588"/>
          <p14:tracePt t="152019" x="3371850" y="4691063"/>
          <p14:tracePt t="152035" x="3429000" y="4681538"/>
          <p14:tracePt t="152053" x="3457575" y="4676775"/>
          <p14:tracePt t="152068" x="3495675" y="4672013"/>
          <p14:tracePt t="152085" x="3519488" y="4672013"/>
          <p14:tracePt t="152103" x="3548063" y="4667250"/>
          <p14:tracePt t="152118" x="3571875" y="4667250"/>
          <p14:tracePt t="152135" x="3586163" y="4662488"/>
          <p14:tracePt t="152151" x="3600450" y="4662488"/>
          <p14:tracePt t="152168" x="3609975" y="4657725"/>
          <p14:tracePt t="152186" x="3624263" y="4643438"/>
          <p14:tracePt t="152201" x="3643313" y="4643438"/>
          <p14:tracePt t="152218" x="3652838" y="4633913"/>
          <p14:tracePt t="152234" x="3671888" y="4629150"/>
          <p14:tracePt t="152251" x="3681413" y="4624388"/>
          <p14:tracePt t="152270" x="3686175" y="4624388"/>
          <p14:tracePt t="152334" x="3686175" y="4619625"/>
          <p14:tracePt t="152340" x="3681413" y="4610100"/>
          <p14:tracePt t="152351" x="3662363" y="4600575"/>
          <p14:tracePt t="152368" x="3529013" y="4552950"/>
          <p14:tracePt t="152386" x="3409950" y="4538663"/>
          <p14:tracePt t="152401" x="3271838" y="4538663"/>
          <p14:tracePt t="152419" x="3090863" y="4538663"/>
          <p14:tracePt t="152436" x="2962275" y="4552950"/>
          <p14:tracePt t="152451" x="2824163" y="4572000"/>
          <p14:tracePt t="152468" x="2743200" y="4572000"/>
          <p14:tracePt t="152485" x="2686050" y="4576763"/>
          <p14:tracePt t="152501" x="2638425" y="4586288"/>
          <p14:tracePt t="152518" x="2624138" y="4586288"/>
          <p14:tracePt t="152535" x="2614613" y="4586288"/>
          <p14:tracePt t="152551" x="2609850" y="4586288"/>
          <p14:tracePt t="152590" x="2609850" y="4591050"/>
          <p14:tracePt t="152601" x="2609850" y="4595813"/>
          <p14:tracePt t="152617" x="2609850" y="4610100"/>
          <p14:tracePt t="152634" x="2633663" y="4633913"/>
          <p14:tracePt t="152652" x="2733675" y="4681538"/>
          <p14:tracePt t="152667" x="2809875" y="4700588"/>
          <p14:tracePt t="152684" x="2914650" y="4719638"/>
          <p14:tracePt t="152701" x="3024188" y="4719638"/>
          <p14:tracePt t="152717" x="3124200" y="4695825"/>
          <p14:tracePt t="152735" x="3271838" y="4672013"/>
          <p14:tracePt t="152751" x="3338513" y="4657725"/>
          <p14:tracePt t="152769" x="3390900" y="4643438"/>
          <p14:tracePt t="152785" x="3448050" y="4638675"/>
          <p14:tracePt t="152802" x="3471863" y="4633913"/>
          <p14:tracePt t="152819" x="3486150" y="4633913"/>
          <p14:tracePt t="152835" x="3495675" y="4633913"/>
          <p14:tracePt t="153225" x="3495675" y="4648200"/>
          <p14:tracePt t="153230" x="3490913" y="4667250"/>
          <p14:tracePt t="153237" x="3486150" y="4691063"/>
          <p14:tracePt t="153250" x="3486150" y="4729163"/>
          <p14:tracePt t="153267" x="3486150" y="4772025"/>
          <p14:tracePt t="153300" x="3486150" y="4852988"/>
          <p14:tracePt t="153334" x="3514725" y="4895850"/>
          <p14:tracePt t="153369" x="3552825" y="4914900"/>
          <p14:tracePt t="153385" x="3562350" y="4914900"/>
          <p14:tracePt t="153481" x="3562350" y="4910138"/>
          <p14:tracePt t="153487" x="3557588" y="4895850"/>
          <p14:tracePt t="153501" x="3533775" y="4867275"/>
          <p14:tracePt t="153516" x="3495675" y="4848225"/>
          <p14:tracePt t="153533" x="3457575" y="4829175"/>
          <p14:tracePt t="153550" x="3395663" y="4810125"/>
          <p14:tracePt t="153567" x="3319463" y="4805363"/>
          <p14:tracePt t="153586" x="3205163" y="4819650"/>
          <p14:tracePt t="153600" x="3143250" y="4843463"/>
          <p14:tracePt t="153616" x="3086100" y="4867275"/>
          <p14:tracePt t="153621" x="3076575" y="4872038"/>
          <p14:tracePt t="153633" x="3048000" y="4881563"/>
          <p14:tracePt t="153650" x="3033713" y="4891088"/>
          <p14:tracePt t="153667" x="3005138" y="4914900"/>
          <p14:tracePt t="153683" x="3000375" y="4929188"/>
          <p14:tracePt t="153700" x="2990850" y="4938713"/>
          <p14:tracePt t="153716" x="2986088" y="4962525"/>
          <p14:tracePt t="153733" x="2986088" y="4976813"/>
          <p14:tracePt t="153751" x="2986088" y="5005388"/>
          <p14:tracePt t="153766" x="3000375" y="5033963"/>
          <p14:tracePt t="153784" x="3052763" y="5067300"/>
          <p14:tracePt t="153801" x="3152775" y="5105400"/>
          <p14:tracePt t="153818" x="3233738" y="5119688"/>
          <p14:tracePt t="153835" x="3300413" y="5119688"/>
          <p14:tracePt t="153850" x="3405188" y="5114925"/>
          <p14:tracePt t="153867" x="3467100" y="5100638"/>
          <p14:tracePt t="153884" x="3543300" y="5067300"/>
          <p14:tracePt t="153899" x="3571875" y="5048250"/>
          <p14:tracePt t="153916" x="3590925" y="5029200"/>
          <p14:tracePt t="153933" x="3600450" y="5019675"/>
          <p14:tracePt t="153949" x="3600450" y="5014913"/>
          <p14:tracePt t="153966" x="3614738" y="4991100"/>
          <p14:tracePt t="153983" x="3614738" y="4972050"/>
          <p14:tracePt t="153999" x="3600450" y="4953000"/>
          <p14:tracePt t="154016" x="3552825" y="4924425"/>
          <p14:tracePt t="154034" x="3505200" y="4905375"/>
          <p14:tracePt t="154051" x="3457575" y="4891088"/>
          <p14:tracePt t="154066" x="3424238" y="4891088"/>
          <p14:tracePt t="154084" x="3405188" y="4891088"/>
          <p14:tracePt t="154101" x="3371850" y="4895850"/>
          <p14:tracePt t="154116" x="3352800" y="4900613"/>
          <p14:tracePt t="154121" x="3338513" y="4910138"/>
          <p14:tracePt t="154133" x="3333750" y="4914900"/>
          <p14:tracePt t="154149" x="3324225" y="4929188"/>
          <p14:tracePt t="154166" x="3314700" y="4933950"/>
          <p14:tracePt t="154182" x="3305175" y="4948238"/>
          <p14:tracePt t="154872" x="3333750" y="4962525"/>
          <p14:tracePt t="154880" x="3352800" y="4972050"/>
          <p14:tracePt t="154886" x="3386138" y="4991100"/>
          <p14:tracePt t="154898" x="3433763" y="5005388"/>
          <p14:tracePt t="154915" x="3476625" y="5014913"/>
          <p14:tracePt t="154948" x="3609975" y="5043488"/>
          <p14:tracePt t="154982" x="3752850" y="5029200"/>
          <p14:tracePt t="155015" x="3833813" y="5010150"/>
          <p14:tracePt t="155031" x="3886200" y="4981575"/>
          <p14:tracePt t="155050" x="3910013" y="4962525"/>
          <p14:tracePt t="155065" x="3948113" y="4938713"/>
          <p14:tracePt t="155083" x="3967163" y="4919663"/>
          <p14:tracePt t="155100" x="3981450" y="4914900"/>
          <p14:tracePt t="155115" x="3995738" y="4891088"/>
          <p14:tracePt t="155133" x="4010025" y="4872038"/>
          <p14:tracePt t="155149" x="4019550" y="4814888"/>
          <p14:tracePt t="155165" x="4019550" y="4776788"/>
          <p14:tracePt t="155183" x="4019550" y="4762500"/>
          <p14:tracePt t="155199" x="4019550" y="4757738"/>
          <p14:tracePt t="155232" x="4033838" y="4657725"/>
          <p14:tracePt t="155248" x="4033838" y="4643438"/>
          <p14:tracePt t="155266" x="4033838" y="4614863"/>
          <p14:tracePt t="155281" x="4024313" y="4552950"/>
          <p14:tracePt t="155298" x="4014788" y="4524375"/>
          <p14:tracePt t="155316" x="4014788" y="4514850"/>
          <p14:tracePt t="159317" x="4033838" y="4519613"/>
          <p14:tracePt t="159323" x="4067175" y="4524375"/>
          <p14:tracePt t="159332" x="4105275" y="4533900"/>
          <p14:tracePt t="159344" x="4205288" y="4567238"/>
          <p14:tracePt t="159360" x="4286250" y="4576763"/>
          <p14:tracePt t="159379" x="4452938" y="4610100"/>
          <p14:tracePt t="159410" x="4710113" y="4681538"/>
          <p14:tracePt t="159444" x="4976813" y="4791075"/>
          <p14:tracePt t="159477" x="5138738" y="4833938"/>
          <p14:tracePt t="159494" x="5205413" y="4848225"/>
          <p14:tracePt t="159511" x="5329238" y="4862513"/>
          <p14:tracePt t="159527" x="5386388" y="4862513"/>
          <p14:tracePt t="159544" x="5481638" y="4862513"/>
          <p14:tracePt t="159560" x="5548313" y="4862513"/>
          <p14:tracePt t="159577" x="5638800" y="4872038"/>
          <p14:tracePt t="159593" x="5719763" y="4872038"/>
          <p14:tracePt t="159610" x="5781675" y="4881563"/>
          <p14:tracePt t="159628" x="5862638" y="4886325"/>
          <p14:tracePt t="159631" x="5905500" y="4886325"/>
          <p14:tracePt t="159644" x="5986463" y="4886325"/>
          <p14:tracePt t="159661" x="6043613" y="4886325"/>
          <p14:tracePt t="159678" x="6119813" y="4886325"/>
          <p14:tracePt t="159693" x="6148388" y="4886325"/>
          <p14:tracePt t="159710" x="6167438" y="4886325"/>
          <p14:tracePt t="159727" x="6176963" y="4886325"/>
          <p14:tracePt t="159743" x="6210300" y="4843463"/>
          <p14:tracePt t="159760" x="6215063" y="4843463"/>
          <p14:tracePt t="160158" x="6253163" y="4819650"/>
          <p14:tracePt t="160165" x="6286500" y="4800600"/>
          <p14:tracePt t="160177" x="6338888" y="4762500"/>
          <p14:tracePt t="160193" x="6472238" y="4662488"/>
          <p14:tracePt t="160209" x="6543675" y="4614863"/>
          <p14:tracePt t="160226" x="6638925" y="4510088"/>
          <p14:tracePt t="160243" x="6686550" y="4443413"/>
          <p14:tracePt t="160276" x="6757988" y="4329113"/>
          <p14:tracePt t="160309" x="6777038" y="4200525"/>
          <p14:tracePt t="160343" x="6710363" y="4019550"/>
          <p14:tracePt t="160359" x="6610350" y="3881438"/>
          <p14:tracePt t="160376" x="6538913" y="3767138"/>
          <p14:tracePt t="160394" x="6438900" y="3667125"/>
          <p14:tracePt t="160411" x="6353175" y="3600450"/>
          <p14:tracePt t="160427" x="6276975" y="3562350"/>
          <p14:tracePt t="160443" x="6105525" y="3514725"/>
          <p14:tracePt t="160461" x="5986463" y="3514725"/>
          <p14:tracePt t="160477" x="5805488" y="3543300"/>
          <p14:tracePt t="160493" x="5657850" y="3562350"/>
          <p14:tracePt t="160509" x="5567363" y="3576638"/>
          <p14:tracePt t="160526" x="5405438" y="3595688"/>
          <p14:tracePt t="160543" x="5300663" y="3605213"/>
          <p14:tracePt t="160560" x="5214938" y="3614738"/>
          <p14:tracePt t="160576" x="5176838" y="3619500"/>
          <p14:tracePt t="160592" x="5148263" y="3629025"/>
          <p14:tracePt t="160609" x="5105400" y="3648075"/>
          <p14:tracePt t="160626" x="5091113" y="3657600"/>
          <p14:tracePt t="160630" x="5076825" y="3671888"/>
          <p14:tracePt t="160644" x="5033963" y="3733800"/>
          <p14:tracePt t="160660" x="5019675" y="3814763"/>
          <p14:tracePt t="160676" x="5014913" y="3871913"/>
          <p14:tracePt t="160692" x="4995863" y="3933825"/>
          <p14:tracePt t="160709" x="4995863" y="4071938"/>
          <p14:tracePt t="160726" x="4995863" y="4167188"/>
          <p14:tracePt t="160742" x="5010150" y="4238625"/>
          <p14:tracePt t="160759" x="5033963" y="4305300"/>
          <p14:tracePt t="160775" x="5105400" y="4429125"/>
          <p14:tracePt t="160792" x="5148263" y="4500563"/>
          <p14:tracePt t="160809" x="5181600" y="4533900"/>
          <p14:tracePt t="160825" x="5281613" y="4629150"/>
          <p14:tracePt t="160842" x="5353050" y="4691063"/>
          <p14:tracePt t="160859" x="5434013" y="4743450"/>
          <p14:tracePt t="160875" x="5524500" y="4791075"/>
          <p14:tracePt t="160894" x="5610225" y="4814888"/>
          <p14:tracePt t="160910" x="5743575" y="4814888"/>
          <p14:tracePt t="160926" x="5824538" y="4814888"/>
          <p14:tracePt t="160943" x="5976938" y="4805363"/>
          <p14:tracePt t="160960" x="6081713" y="4805363"/>
          <p14:tracePt t="160975" x="6157913" y="4805363"/>
          <p14:tracePt t="160992" x="6272213" y="4805363"/>
          <p14:tracePt t="161009" x="6353175" y="4805363"/>
          <p14:tracePt t="161026" x="6424613" y="4805363"/>
          <p14:tracePt t="161042" x="6491288" y="4795838"/>
          <p14:tracePt t="161058" x="6543675" y="4786313"/>
          <p14:tracePt t="161075" x="6634163" y="4752975"/>
          <p14:tracePt t="161092" x="6705600" y="4710113"/>
          <p14:tracePt t="161110" x="6767513" y="4657725"/>
          <p14:tracePt t="161125" x="6810375" y="4614863"/>
          <p14:tracePt t="161143" x="6862763" y="4557713"/>
          <p14:tracePt t="161159" x="6929438" y="4414838"/>
          <p14:tracePt t="161177" x="6948488" y="4343400"/>
          <p14:tracePt t="161193" x="6967538" y="4295775"/>
          <p14:tracePt t="161208" x="6972300" y="4257675"/>
          <p14:tracePt t="161226" x="6972300" y="4233863"/>
          <p14:tracePt t="161242" x="6972300" y="4219575"/>
          <p14:tracePt t="161258" x="6972300" y="4210050"/>
          <p14:tracePt t="161275" x="6972300" y="4205288"/>
          <p14:tracePt t="161292" x="6962775" y="4191000"/>
          <p14:tracePt t="161347" x="6962775" y="418623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36536" y="0"/>
            <a:ext cx="5144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tabLst>
                <a:tab pos="457200" algn="l"/>
              </a:tabLst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QC over time </a:t>
            </a:r>
            <a:endParaRPr lang="en-ZA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2BE58-999F-CCB9-5D07-347ECBC0538F}"/>
              </a:ext>
            </a:extLst>
          </p:cNvPr>
          <p:cNvSpPr txBox="1"/>
          <p:nvPr/>
        </p:nvSpPr>
        <p:spPr>
          <a:xfrm>
            <a:off x="463657" y="834013"/>
            <a:ext cx="52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Contamination on negative controls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916AA-346A-1A1A-99BB-4F621CE191E1}"/>
              </a:ext>
            </a:extLst>
          </p:cNvPr>
          <p:cNvSpPr txBox="1"/>
          <p:nvPr/>
        </p:nvSpPr>
        <p:spPr>
          <a:xfrm>
            <a:off x="5746222" y="3347029"/>
            <a:ext cx="33274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Z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bad is the contamination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 specific plate that is consistently contaminated</a:t>
            </a:r>
          </a:p>
          <a:p>
            <a:endParaRPr lang="en-Z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month in the example, c</a:t>
            </a:r>
            <a:r>
              <a:rPr lang="en-Z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ontamination appeared to be more commonly detected  on the second and the fourth plate for each run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4A1BA-C06E-01F2-B1B0-8CAF8B51936D}"/>
              </a:ext>
            </a:extLst>
          </p:cNvPr>
          <p:cNvSpPr txBox="1"/>
          <p:nvPr/>
        </p:nvSpPr>
        <p:spPr>
          <a:xfrm>
            <a:off x="6471140" y="1387042"/>
            <a:ext cx="1467059" cy="38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37352-0268-0F7F-4318-217BB5E29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2" t="21740" r="52686" b="21779"/>
          <a:stretch/>
        </p:blipFill>
        <p:spPr bwMode="auto">
          <a:xfrm>
            <a:off x="463657" y="1233489"/>
            <a:ext cx="5144072" cy="54806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2BB26-C9C2-42CE-82D8-B962A84D5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2" t="81107" r="75840" b="14486"/>
          <a:stretch/>
        </p:blipFill>
        <p:spPr bwMode="auto">
          <a:xfrm>
            <a:off x="6304221" y="1768879"/>
            <a:ext cx="2151069" cy="5422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91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1613" y="-71438"/>
            <a:ext cx="12087225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68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3" y="910880"/>
            <a:ext cx="70770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04059" y="-364356"/>
            <a:ext cx="5964231" cy="7147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853299" y="6301492"/>
            <a:ext cx="814161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050" dirty="0" smtClean="0"/>
              <a:t>Figure adopted from: </a:t>
            </a:r>
            <a:r>
              <a:rPr lang="en-US" sz="1050" dirty="0">
                <a:latin typeface="Arial" panose="020B0604020202020204" pitchFamily="34" charset="0"/>
                <a:ea typeface="Times New Roman" panose="02020603050405020304" pitchFamily="18" charset="0"/>
              </a:rPr>
              <a:t>Automated nucleic acid extraction for respiratory pathogens using the Chemagic® </a:t>
            </a:r>
            <a:r>
              <a:rPr lang="en-US" sz="105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360</a:t>
            </a:r>
            <a:r>
              <a:rPr lang="en-US" sz="1050" dirty="0" smtClean="0"/>
              <a:t>(NIC1300 on </a:t>
            </a:r>
            <a:r>
              <a:rPr lang="en-US" sz="1050" dirty="0" err="1" smtClean="0"/>
              <a:t>qPulse</a:t>
            </a:r>
            <a:r>
              <a:rPr lang="en-US" sz="1050" dirty="0" smtClean="0"/>
              <a:t>)</a:t>
            </a:r>
            <a:endParaRPr lang="en-ZA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7235687" y="2025333"/>
            <a:ext cx="705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Extr</a:t>
            </a:r>
            <a:r>
              <a:rPr lang="en-US" sz="1050" dirty="0" smtClean="0"/>
              <a:t> </a:t>
            </a:r>
            <a:r>
              <a:rPr lang="en-US" sz="1050" dirty="0" err="1" smtClean="0"/>
              <a:t>Neg</a:t>
            </a:r>
            <a:endParaRPr lang="en-ZA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235686" y="2833716"/>
            <a:ext cx="11131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Extr</a:t>
            </a:r>
            <a:r>
              <a:rPr lang="en-US" sz="1050" dirty="0" smtClean="0"/>
              <a:t> </a:t>
            </a:r>
            <a:r>
              <a:rPr lang="en-US" sz="1050" dirty="0" err="1" smtClean="0"/>
              <a:t>Pos</a:t>
            </a:r>
            <a:endParaRPr lang="en-US" sz="1050" dirty="0" smtClean="0"/>
          </a:p>
          <a:p>
            <a:r>
              <a:rPr lang="en-US" sz="1050" dirty="0" smtClean="0"/>
              <a:t>R01135/25</a:t>
            </a:r>
            <a:endParaRPr lang="en-ZA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7235685" y="3540254"/>
            <a:ext cx="11131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Amp  </a:t>
            </a:r>
            <a:r>
              <a:rPr lang="en-US" sz="1050" dirty="0" err="1" smtClean="0"/>
              <a:t>Neg</a:t>
            </a:r>
            <a:endParaRPr lang="en-US" sz="1050" dirty="0" smtClean="0"/>
          </a:p>
          <a:p>
            <a:endParaRPr lang="en-ZA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7076663" y="4207036"/>
            <a:ext cx="11131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Amp </a:t>
            </a:r>
            <a:r>
              <a:rPr lang="en-US" sz="1050" dirty="0" err="1" smtClean="0"/>
              <a:t>Pos</a:t>
            </a:r>
            <a:endParaRPr lang="en-US" sz="1050" dirty="0" smtClean="0"/>
          </a:p>
          <a:p>
            <a:r>
              <a:rPr lang="en-US" sz="1050" dirty="0" smtClean="0"/>
              <a:t>Kit +</a:t>
            </a:r>
            <a:r>
              <a:rPr lang="en-US" sz="1050" dirty="0" err="1" smtClean="0"/>
              <a:t>ve</a:t>
            </a:r>
            <a:r>
              <a:rPr lang="en-US" sz="1050" dirty="0" smtClean="0"/>
              <a:t> control</a:t>
            </a:r>
            <a:endParaRPr lang="en-ZA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7141264" y="5009008"/>
            <a:ext cx="11131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Lib  </a:t>
            </a:r>
            <a:r>
              <a:rPr lang="en-US" sz="1050" dirty="0" err="1" smtClean="0"/>
              <a:t>Neg</a:t>
            </a:r>
            <a:endParaRPr lang="en-US" sz="1050" dirty="0" smtClean="0"/>
          </a:p>
          <a:p>
            <a:endParaRPr lang="en-ZA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7224093" y="5715967"/>
            <a:ext cx="11131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Lib  </a:t>
            </a:r>
            <a:r>
              <a:rPr lang="en-US" sz="1050" dirty="0" err="1" smtClean="0"/>
              <a:t>Pos</a:t>
            </a:r>
            <a:endParaRPr lang="en-US" sz="1050" dirty="0" smtClean="0"/>
          </a:p>
          <a:p>
            <a:r>
              <a:rPr lang="en-US" sz="1050" dirty="0" smtClean="0"/>
              <a:t>R05241/25</a:t>
            </a:r>
            <a:endParaRPr lang="en-ZA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6319636" y="5726970"/>
            <a:ext cx="7056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Extr</a:t>
            </a:r>
            <a:r>
              <a:rPr lang="en-US" sz="1050" dirty="0" smtClean="0"/>
              <a:t> </a:t>
            </a:r>
            <a:r>
              <a:rPr lang="en-US" sz="1050" dirty="0" err="1" smtClean="0"/>
              <a:t>Neg</a:t>
            </a:r>
            <a:endParaRPr lang="en-US" sz="1050" dirty="0" smtClean="0"/>
          </a:p>
          <a:p>
            <a:r>
              <a:rPr lang="en-US" sz="1050" dirty="0" smtClean="0"/>
              <a:t>PBS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22859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03" y="73244"/>
            <a:ext cx="5600576" cy="6159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0800000" flipV="1">
            <a:off x="1302026" y="6397595"/>
            <a:ext cx="6539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adopted from: Laboratory and Data Quality Control in Next Generation Sequencing (</a:t>
            </a:r>
            <a:r>
              <a:rPr lang="en-US" sz="1050" dirty="0" smtClean="0"/>
              <a:t>NIC1300 </a:t>
            </a:r>
            <a:r>
              <a:rPr lang="en-US" sz="1050" dirty="0"/>
              <a:t>on </a:t>
            </a:r>
            <a:r>
              <a:rPr lang="en-US" sz="1050" dirty="0" err="1"/>
              <a:t>qPulse</a:t>
            </a:r>
            <a:r>
              <a:rPr lang="en-US" sz="1050" dirty="0"/>
              <a:t>)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309271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97586" y="247104"/>
            <a:ext cx="8806070" cy="1412271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Covidseq</a:t>
            </a:r>
            <a:r>
              <a:rPr lang="en-US" sz="2400" dirty="0" smtClean="0"/>
              <a:t> SARS-Cov-2 workflow continued</a:t>
            </a:r>
            <a:endParaRPr lang="en-Z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142" b="6391"/>
          <a:stretch/>
        </p:blipFill>
        <p:spPr>
          <a:xfrm>
            <a:off x="274014" y="1245134"/>
            <a:ext cx="8412786" cy="4724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0800000" flipV="1">
            <a:off x="1083366" y="5986601"/>
            <a:ext cx="65399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adopted from: Laboratory and Data Quality Control in Next Generation Sequencing (NIC1311 on </a:t>
            </a:r>
            <a:r>
              <a:rPr lang="en-US" sz="1050" dirty="0" err="1"/>
              <a:t>qPulse</a:t>
            </a:r>
            <a:r>
              <a:rPr lang="en-US" sz="1050" dirty="0"/>
              <a:t>)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1929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46842"/>
              </p:ext>
            </p:extLst>
          </p:nvPr>
        </p:nvGraphicFramePr>
        <p:xfrm>
          <a:off x="1397418" y="826854"/>
          <a:ext cx="7221287" cy="5996486"/>
        </p:xfrm>
        <a:graphic>
          <a:graphicData uri="http://schemas.openxmlformats.org/drawingml/2006/table">
            <a:tbl>
              <a:tblPr firstRow="1" firstCol="1" bandRow="1"/>
              <a:tblGrid>
                <a:gridCol w="4212480">
                  <a:extLst>
                    <a:ext uri="{9D8B030D-6E8A-4147-A177-3AD203B41FA5}">
                      <a16:colId xmlns:a16="http://schemas.microsoft.com/office/drawing/2014/main" val="415548845"/>
                    </a:ext>
                  </a:extLst>
                </a:gridCol>
                <a:gridCol w="3008807">
                  <a:extLst>
                    <a:ext uri="{9D8B030D-6E8A-4147-A177-3AD203B41FA5}">
                      <a16:colId xmlns:a16="http://schemas.microsoft.com/office/drawing/2014/main" val="1923237476"/>
                    </a:ext>
                  </a:extLst>
                </a:gridCol>
              </a:tblGrid>
              <a:tr h="170983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Table 1: Instruments used for quality control and library validation</a:t>
                      </a:r>
                      <a:endParaRPr lang="en-ZA" sz="14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332" marR="59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53221"/>
                  </a:ext>
                </a:extLst>
              </a:tr>
              <a:tr h="26353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9332" marR="59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ZA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Qubit</a:t>
                      </a:r>
                      <a:r>
                        <a:rPr lang="en-ZA" sz="1300" baseline="30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</a:t>
                      </a:r>
                      <a:r>
                        <a:rPr lang="en-ZA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ZA" sz="13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Fluorometer</a:t>
                      </a:r>
                      <a:r>
                        <a:rPr lang="en-ZA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(2.0 or 3.0) is a small, portable instrument used for quantification of DNA, RNA and proteins in a sample. It uses fluorescent dyes that emit signals only when bound to specific target molecules (DNA or RNA). Qubit requires minimal sample volume and has better accuracy than the </a:t>
                      </a:r>
                      <a:r>
                        <a:rPr lang="en-ZA" sz="13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NanoDrop</a:t>
                      </a:r>
                      <a:r>
                        <a:rPr lang="en-ZA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The dsDNA High Sensitivity Assay can read sample concentrations from 10 </a:t>
                      </a:r>
                      <a:r>
                        <a:rPr lang="en-ZA" sz="1300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pg</a:t>
                      </a:r>
                      <a:r>
                        <a:rPr lang="en-ZA" sz="13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/µL to 100 ng/µL.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332" marR="59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691362"/>
                  </a:ext>
                </a:extLst>
              </a:tr>
              <a:tr h="3117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59332" marR="59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The Agilent 4200 </a:t>
                      </a:r>
                      <a:r>
                        <a:rPr lang="en-GB" sz="13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TapeStation</a:t>
                      </a: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system offers automated sample processing of </a:t>
                      </a:r>
                      <a:r>
                        <a:rPr lang="en-GB" sz="13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ScreenTape</a:t>
                      </a: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applications for DNA and RNA at scalable and high throughput. The system includes the 4200 </a:t>
                      </a:r>
                      <a:r>
                        <a:rPr lang="en-GB" sz="13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TapeStation</a:t>
                      </a: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instrument and a laptop. The credit card-sized, disposable </a:t>
                      </a:r>
                      <a:r>
                        <a:rPr lang="en-GB" sz="13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ScreenTape</a:t>
                      </a: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device carries multiple separation lanes for analysing DNA and RNA samples. Each </a:t>
                      </a:r>
                      <a:r>
                        <a:rPr lang="en-GB" sz="13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ScreenTape</a:t>
                      </a:r>
                      <a:r>
                        <a:rPr lang="en-GB" sz="13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device has 16 lanes so that each sample is analysed in an individual lane, completely eliminating contamination and carryover.</a:t>
                      </a:r>
                      <a:endParaRPr lang="en-ZA" sz="13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332" marR="593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96812"/>
                  </a:ext>
                </a:extLst>
              </a:tr>
            </a:tbl>
          </a:graphicData>
        </a:graphic>
      </p:graphicFrame>
      <p:pic>
        <p:nvPicPr>
          <p:cNvPr id="3074" name="Picture 1" descr="Qubit 4 Fluorometer - PCR Analyzer - Beijing Hiyi Technology Co., Lt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664" r="18102" b="6404"/>
          <a:stretch>
            <a:fillRect/>
          </a:stretch>
        </p:blipFill>
        <p:spPr bwMode="auto">
          <a:xfrm>
            <a:off x="2031362" y="1106302"/>
            <a:ext cx="2468563" cy="23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3" descr="4200 TapeStation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5825" r="1010" b="14478"/>
          <a:stretch>
            <a:fillRect/>
          </a:stretch>
        </p:blipFill>
        <p:spPr bwMode="auto">
          <a:xfrm>
            <a:off x="2031362" y="3922141"/>
            <a:ext cx="2958928" cy="22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yandan\Desktop\Tapestation results\Run155_28102022AN - 2022-10-28 - 12.18.10_Gel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7" y="1548246"/>
            <a:ext cx="5812848" cy="4458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317674" y="2444852"/>
            <a:ext cx="2441864" cy="2075193"/>
            <a:chOff x="0" y="0"/>
            <a:chExt cx="2063931" cy="1598023"/>
          </a:xfrm>
        </p:grpSpPr>
        <p:pic>
          <p:nvPicPr>
            <p:cNvPr id="6" name="Picture 5" descr="C:\Users\Ayandan\Pictures\Sceenshot\Screenshot 2022-11-08 0929555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56" r="70899" b="5102"/>
            <a:stretch/>
          </p:blipFill>
          <p:spPr bwMode="auto">
            <a:xfrm>
              <a:off x="0" y="0"/>
              <a:ext cx="1034470" cy="141679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 descr="C:\Users\Ayandan\Pictures\Sceenshot\Screenshot 2022-11-08 0929555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75" t="15556" r="967" b="-5046"/>
            <a:stretch/>
          </p:blipFill>
          <p:spPr bwMode="auto">
            <a:xfrm>
              <a:off x="952801" y="0"/>
              <a:ext cx="1111130" cy="159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145474" y="5580477"/>
            <a:ext cx="8998527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1: </a:t>
            </a:r>
            <a:r>
              <a:rPr lang="en-ZA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Gel view of the size distribution of negative and positive extraction and amplification controls on Agilent 4200 Tapestation. </a:t>
            </a:r>
            <a:endParaRPr lang="en-Z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7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474" y="5580477"/>
            <a:ext cx="8998527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 2: </a:t>
            </a:r>
            <a:r>
              <a:rPr lang="en-ZA" i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Gel view of the size distribution of negative and positive extraction, amplification and library controls on Agilent 4200 Tapestation (example of contaminated plates)</a:t>
            </a:r>
            <a:endParaRPr lang="en-Z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3" r="-1055"/>
          <a:stretch/>
        </p:blipFill>
        <p:spPr>
          <a:xfrm>
            <a:off x="507882" y="1366982"/>
            <a:ext cx="8273709" cy="4294871"/>
          </a:xfrm>
          <a:prstGeom prst="rect">
            <a:avLst/>
          </a:prstGeom>
        </p:spPr>
      </p:pic>
      <p:sp>
        <p:nvSpPr>
          <p:cNvPr id="3" name="Flowchart: Alternate Process 2"/>
          <p:cNvSpPr/>
          <p:nvPr/>
        </p:nvSpPr>
        <p:spPr>
          <a:xfrm>
            <a:off x="5295900" y="2671762"/>
            <a:ext cx="723900" cy="1514475"/>
          </a:xfrm>
          <a:prstGeom prst="flowChartAlternateProcess">
            <a:avLst/>
          </a:prstGeom>
          <a:noFill/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Flowchart: Alternate Process 5"/>
          <p:cNvSpPr/>
          <p:nvPr/>
        </p:nvSpPr>
        <p:spPr>
          <a:xfrm>
            <a:off x="2057400" y="2671762"/>
            <a:ext cx="723900" cy="1514475"/>
          </a:xfrm>
          <a:prstGeom prst="flowChartAlternateProcess">
            <a:avLst/>
          </a:prstGeom>
          <a:noFill/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760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7857</TotalTime>
  <Words>772</Words>
  <Application>Microsoft Office PowerPoint</Application>
  <PresentationFormat>On-screen Show (4:3)</PresentationFormat>
  <Paragraphs>135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</vt:lpstr>
      <vt:lpstr>Courier New</vt:lpstr>
      <vt:lpstr>Meiryo</vt:lpstr>
      <vt:lpstr>Symbol</vt:lpstr>
      <vt:lpstr>Times New Roman</vt:lpstr>
      <vt:lpstr>Office Theme</vt:lpstr>
      <vt:lpstr>PowerPoint Presentation</vt:lpstr>
      <vt:lpstr>Overview: Wet lab sequencing workflow</vt:lpstr>
      <vt:lpstr>PowerPoint Presentation</vt:lpstr>
      <vt:lpstr>PowerPoint Presentation</vt:lpstr>
      <vt:lpstr>PowerPoint Presentation</vt:lpstr>
      <vt:lpstr>Covidseq SARS-Cov-2 workflow 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mitigate/prevent contamination</vt:lpstr>
      <vt:lpstr>QC - Bioinformatics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</dc:creator>
  <cp:lastModifiedBy>Ayanda Nzimande</cp:lastModifiedBy>
  <cp:revision>205</cp:revision>
  <cp:lastPrinted>2018-12-05T07:59:01Z</cp:lastPrinted>
  <dcterms:created xsi:type="dcterms:W3CDTF">2018-07-10T11:32:16Z</dcterms:created>
  <dcterms:modified xsi:type="dcterms:W3CDTF">2025-09-15T07:34:34Z</dcterms:modified>
</cp:coreProperties>
</file>